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"/>
  </p:notesMasterIdLst>
  <p:handoutMasterIdLst>
    <p:handoutMasterId r:id="rId9"/>
  </p:handoutMasterIdLst>
  <p:sldIdLst>
    <p:sldId id="274" r:id="rId2"/>
    <p:sldId id="301" r:id="rId3"/>
    <p:sldId id="302" r:id="rId4"/>
    <p:sldId id="289" r:id="rId5"/>
    <p:sldId id="293" r:id="rId6"/>
    <p:sldId id="297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663300"/>
    <a:srgbClr val="800000"/>
    <a:srgbClr val="0000FF"/>
    <a:srgbClr val="FF33CC"/>
    <a:srgbClr val="808000"/>
    <a:srgbClr val="FF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67" autoAdjust="0"/>
  </p:normalViewPr>
  <p:slideViewPr>
    <p:cSldViewPr>
      <p:cViewPr>
        <p:scale>
          <a:sx n="91" d="100"/>
          <a:sy n="91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Лист1!$A$2:$A$17</c:f>
              <c:strCache>
                <c:ptCount val="12"/>
                <c:pt idx="0">
                  <c:v>О профессорско-преподавательском составе</c:v>
                </c:pt>
                <c:pt idx="1">
                  <c:v>Об использовании активных методов обучения</c:v>
                </c:pt>
                <c:pt idx="2">
                  <c:v>О дополнительных программах и курсах обучения</c:v>
                </c:pt>
                <c:pt idx="3">
                  <c:v>О возможностях обучения (стажировок) за границей</c:v>
                </c:pt>
                <c:pt idx="4">
                  <c:v>О внеучебной жизни</c:v>
                </c:pt>
                <c:pt idx="5">
                  <c:v>О программах и направлениях подготовки</c:v>
                </c:pt>
                <c:pt idx="6">
                  <c:v>О материальной базе и инфраструктуре вуза</c:v>
                </c:pt>
                <c:pt idx="7">
                  <c:v>О стоимости обучения</c:v>
                </c:pt>
                <c:pt idx="8">
                  <c:v>О предоставлении места в общежитии</c:v>
                </c:pt>
                <c:pt idx="9">
                  <c:v>О содействии вуза в трудоустройстве своих выпускников</c:v>
                </c:pt>
                <c:pt idx="10">
                  <c:v>О востребованности выпускников вуза на рынке труда</c:v>
                </c:pt>
                <c:pt idx="11">
                  <c:v>О преимуществах обучения в данном конкретном вузе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Лист1!$A$2:$A$17</c:f>
              <c:strCache>
                <c:ptCount val="12"/>
                <c:pt idx="0">
                  <c:v>О профессорско-преподавательском составе</c:v>
                </c:pt>
                <c:pt idx="1">
                  <c:v>Об использовании активных методов обучения</c:v>
                </c:pt>
                <c:pt idx="2">
                  <c:v>О дополнительных программах и курсах обучения</c:v>
                </c:pt>
                <c:pt idx="3">
                  <c:v>О возможностях обучения (стажировок) за границей</c:v>
                </c:pt>
                <c:pt idx="4">
                  <c:v>О внеучебной жизни</c:v>
                </c:pt>
                <c:pt idx="5">
                  <c:v>О программах и направлениях подготовки</c:v>
                </c:pt>
                <c:pt idx="6">
                  <c:v>О материальной базе и инфраструктуре вуза</c:v>
                </c:pt>
                <c:pt idx="7">
                  <c:v>О стоимости обучения</c:v>
                </c:pt>
                <c:pt idx="8">
                  <c:v>О предоставлении места в общежитии</c:v>
                </c:pt>
                <c:pt idx="9">
                  <c:v>О содействии вуза в трудоустройстве своих выпускников</c:v>
                </c:pt>
                <c:pt idx="10">
                  <c:v>О востребованности выпускников вуза на рынке труда</c:v>
                </c:pt>
                <c:pt idx="11">
                  <c:v>О преимуществах обучения в данном конкретном вузе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Лист1!$A$2:$A$17</c:f>
              <c:strCache>
                <c:ptCount val="12"/>
                <c:pt idx="0">
                  <c:v>О профессорско-преподавательском составе</c:v>
                </c:pt>
                <c:pt idx="1">
                  <c:v>Об использовании активных методов обучения</c:v>
                </c:pt>
                <c:pt idx="2">
                  <c:v>О дополнительных программах и курсах обучения</c:v>
                </c:pt>
                <c:pt idx="3">
                  <c:v>О возможностях обучения (стажировок) за границей</c:v>
                </c:pt>
                <c:pt idx="4">
                  <c:v>О внеучебной жизни</c:v>
                </c:pt>
                <c:pt idx="5">
                  <c:v>О программах и направлениях подготовки</c:v>
                </c:pt>
                <c:pt idx="6">
                  <c:v>О материальной базе и инфраструктуре вуза</c:v>
                </c:pt>
                <c:pt idx="7">
                  <c:v>О стоимости обучения</c:v>
                </c:pt>
                <c:pt idx="8">
                  <c:v>О предоставлении места в общежитии</c:v>
                </c:pt>
                <c:pt idx="9">
                  <c:v>О содействии вуза в трудоустройстве своих выпускников</c:v>
                </c:pt>
                <c:pt idx="10">
                  <c:v>О востребованности выпускников вуза на рынке труда</c:v>
                </c:pt>
                <c:pt idx="11">
                  <c:v>О преимуществах обучения в данном конкретном вузе</c:v>
                </c:pt>
              </c:strCache>
            </c:strRef>
          </c:cat>
          <c:val>
            <c:numRef>
              <c:f>Лист1!$D$2:$D$17</c:f>
              <c:numCache>
                <c:formatCode>General</c:formatCode>
                <c:ptCount val="1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94112"/>
        <c:axId val="33033600"/>
      </c:barChart>
      <c:catAx>
        <c:axId val="90394112"/>
        <c:scaling>
          <c:orientation val="minMax"/>
        </c:scaling>
        <c:delete val="0"/>
        <c:axPos val="l"/>
        <c:majorTickMark val="out"/>
        <c:minorTickMark val="none"/>
        <c:tickLblPos val="nextTo"/>
        <c:crossAx val="33033600"/>
        <c:crosses val="autoZero"/>
        <c:auto val="1"/>
        <c:lblAlgn val="ctr"/>
        <c:lblOffset val="100"/>
        <c:noMultiLvlLbl val="0"/>
      </c:catAx>
      <c:valAx>
        <c:axId val="330336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0394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</c:spPr>
          </c:dPt>
          <c:dPt>
            <c:idx val="1"/>
            <c:invertIfNegative val="0"/>
            <c:bubble3D val="0"/>
            <c:spPr>
              <a:solidFill>
                <a:srgbClr val="6633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80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33CC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808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О преимуществах обучения в данном конкретном вузе</c:v>
                </c:pt>
                <c:pt idx="1">
                  <c:v>О востребованности выпускников вуза на рынке труда</c:v>
                </c:pt>
                <c:pt idx="2">
                  <c:v>О содействии вуза в трудоустройстве своих выпускников</c:v>
                </c:pt>
                <c:pt idx="3">
                  <c:v>О предоставлении места в общежитии</c:v>
                </c:pt>
                <c:pt idx="4">
                  <c:v>О стоимости обучения</c:v>
                </c:pt>
                <c:pt idx="5">
                  <c:v>О материальной базе и инфраструктуре вуза</c:v>
                </c:pt>
                <c:pt idx="6">
                  <c:v>О программах и направлениях подготовки</c:v>
                </c:pt>
                <c:pt idx="7">
                  <c:v>О внеучебной жизни</c:v>
                </c:pt>
                <c:pt idx="8">
                  <c:v>О возможностях обучения (стажировок) за границей</c:v>
                </c:pt>
                <c:pt idx="9">
                  <c:v>О дополнительных программах и курсах обучения</c:v>
                </c:pt>
                <c:pt idx="10">
                  <c:v>Об использовании активных методов обучения</c:v>
                </c:pt>
                <c:pt idx="11">
                  <c:v>О профессорско-преподавательском составе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0.84199999999999997</c:v>
                </c:pt>
                <c:pt idx="1">
                  <c:v>0.82</c:v>
                </c:pt>
                <c:pt idx="2">
                  <c:v>0.72</c:v>
                </c:pt>
                <c:pt idx="3">
                  <c:v>0.68799999999999994</c:v>
                </c:pt>
                <c:pt idx="4">
                  <c:v>0.68600000000000005</c:v>
                </c:pt>
                <c:pt idx="5">
                  <c:v>0.501</c:v>
                </c:pt>
                <c:pt idx="6">
                  <c:v>0.47299999999999998</c:v>
                </c:pt>
                <c:pt idx="7">
                  <c:v>0.39400000000000002</c:v>
                </c:pt>
                <c:pt idx="8">
                  <c:v>0.28000000000000003</c:v>
                </c:pt>
                <c:pt idx="9">
                  <c:v>0.27300000000000002</c:v>
                </c:pt>
                <c:pt idx="10">
                  <c:v>0.20100000000000001</c:v>
                </c:pt>
                <c:pt idx="11">
                  <c:v>0.13300000000000001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89021440"/>
        <c:axId val="33037056"/>
      </c:barChart>
      <c:catAx>
        <c:axId val="890214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3037056"/>
        <c:crosses val="autoZero"/>
        <c:auto val="1"/>
        <c:lblAlgn val="ctr"/>
        <c:lblOffset val="100"/>
        <c:noMultiLvlLbl val="0"/>
      </c:catAx>
      <c:valAx>
        <c:axId val="33037056"/>
        <c:scaling>
          <c:orientation val="minMax"/>
          <c:max val="0.9"/>
          <c:min val="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89021440"/>
        <c:crosses val="autoZero"/>
        <c:crossBetween val="between"/>
        <c:majorUnit val="0.22500000000000003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8098BF-FFF4-4EEF-9D7B-CDFC21A7777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F03456-BAAB-4361-8BB9-0DB8ED79849F}">
      <dgm:prSet/>
      <dgm:spPr/>
      <dgm:t>
        <a:bodyPr/>
        <a:lstStyle/>
        <a:p>
          <a:pPr rtl="0"/>
          <a:r>
            <a:rPr lang="ru-RU" b="1" dirty="0" smtClean="0"/>
            <a:t>Результаты приема в </a:t>
          </a:r>
          <a:r>
            <a:rPr lang="ru-RU" b="1" dirty="0" err="1" smtClean="0"/>
            <a:t>СыктГУ</a:t>
          </a:r>
          <a:r>
            <a:rPr lang="ru-RU" b="1" dirty="0" smtClean="0"/>
            <a:t> в 2014 году</a:t>
          </a:r>
          <a:r>
            <a:rPr lang="en-US" b="1" dirty="0" smtClean="0"/>
            <a:t> </a:t>
          </a:r>
          <a:r>
            <a:rPr lang="ru-RU" b="1" dirty="0" smtClean="0"/>
            <a:t>(</a:t>
          </a:r>
          <a:r>
            <a:rPr lang="ru-RU" b="1" dirty="0" err="1" smtClean="0"/>
            <a:t>бакалавриат</a:t>
          </a:r>
          <a:r>
            <a:rPr lang="ru-RU" b="1" dirty="0" smtClean="0"/>
            <a:t>, </a:t>
          </a:r>
          <a:r>
            <a:rPr lang="ru-RU" b="1" dirty="0" err="1" smtClean="0"/>
            <a:t>специалитет</a:t>
          </a:r>
          <a:r>
            <a:rPr lang="ru-RU" b="1" dirty="0" smtClean="0"/>
            <a:t>)</a:t>
          </a:r>
          <a:endParaRPr lang="ru-RU" dirty="0"/>
        </a:p>
      </dgm:t>
    </dgm:pt>
    <dgm:pt modelId="{AC39681C-BC88-4778-854F-D59C9C3BFFF1}" type="parTrans" cxnId="{1CD6947C-E518-4BBF-8F19-DA9A2B8B9579}">
      <dgm:prSet/>
      <dgm:spPr/>
      <dgm:t>
        <a:bodyPr/>
        <a:lstStyle/>
        <a:p>
          <a:endParaRPr lang="ru-RU"/>
        </a:p>
      </dgm:t>
    </dgm:pt>
    <dgm:pt modelId="{46626137-E70D-4A6D-9BFC-5C404DAE5FFA}" type="sibTrans" cxnId="{1CD6947C-E518-4BBF-8F19-DA9A2B8B9579}">
      <dgm:prSet/>
      <dgm:spPr/>
      <dgm:t>
        <a:bodyPr/>
        <a:lstStyle/>
        <a:p>
          <a:endParaRPr lang="ru-RU"/>
        </a:p>
      </dgm:t>
    </dgm:pt>
    <dgm:pt modelId="{39CDE236-8B20-484D-91CF-720689A44AB9}" type="pres">
      <dgm:prSet presAssocID="{7D8098BF-FFF4-4EEF-9D7B-CDFC21A777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EE8288-B30F-4B4E-ADCD-17647322D4E3}" type="pres">
      <dgm:prSet presAssocID="{02F03456-BAAB-4361-8BB9-0DB8ED7984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D6947C-E518-4BBF-8F19-DA9A2B8B9579}" srcId="{7D8098BF-FFF4-4EEF-9D7B-CDFC21A77777}" destId="{02F03456-BAAB-4361-8BB9-0DB8ED79849F}" srcOrd="0" destOrd="0" parTransId="{AC39681C-BC88-4778-854F-D59C9C3BFFF1}" sibTransId="{46626137-E70D-4A6D-9BFC-5C404DAE5FFA}"/>
    <dgm:cxn modelId="{E6D9DA23-5DE2-4111-8C2F-41BCA7DC7219}" type="presOf" srcId="{02F03456-BAAB-4361-8BB9-0DB8ED79849F}" destId="{AFEE8288-B30F-4B4E-ADCD-17647322D4E3}" srcOrd="0" destOrd="0" presId="urn:microsoft.com/office/officeart/2005/8/layout/vList2"/>
    <dgm:cxn modelId="{B9D85896-0E72-4EA3-B310-33A94F0F4F5D}" type="presOf" srcId="{7D8098BF-FFF4-4EEF-9D7B-CDFC21A77777}" destId="{39CDE236-8B20-484D-91CF-720689A44AB9}" srcOrd="0" destOrd="0" presId="urn:microsoft.com/office/officeart/2005/8/layout/vList2"/>
    <dgm:cxn modelId="{818B87EF-E989-4346-B33A-CF4CF73AE517}" type="presParOf" srcId="{39CDE236-8B20-484D-91CF-720689A44AB9}" destId="{AFEE8288-B30F-4B4E-ADCD-17647322D4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A7C112-297E-40A8-ACB9-5D9270B4B8C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B27BBC-822C-4E91-BAFE-08C9ADCE7BF5}">
      <dgm:prSet phldrT="[Текст]"/>
      <dgm:spPr/>
      <dgm:t>
        <a:bodyPr/>
        <a:lstStyle/>
        <a:p>
          <a:pPr algn="ctr"/>
          <a:r>
            <a:rPr lang="ru-RU" b="1" dirty="0" smtClean="0"/>
            <a:t>Принципы организации </a:t>
          </a:r>
        </a:p>
        <a:p>
          <a:pPr algn="ctr"/>
          <a:r>
            <a:rPr lang="ru-RU" b="1" dirty="0" err="1" smtClean="0"/>
            <a:t>профориентационной</a:t>
          </a:r>
          <a:r>
            <a:rPr lang="ru-RU" b="1" dirty="0" smtClean="0"/>
            <a:t> работы  в 2014 году</a:t>
          </a:r>
          <a:endParaRPr lang="ru-RU" b="1" dirty="0"/>
        </a:p>
      </dgm:t>
    </dgm:pt>
    <dgm:pt modelId="{F899485D-EE2F-44F1-B4F6-8312157D4B90}" type="parTrans" cxnId="{96252A30-7A68-49BD-8A96-3825B2940E72}">
      <dgm:prSet/>
      <dgm:spPr/>
      <dgm:t>
        <a:bodyPr/>
        <a:lstStyle/>
        <a:p>
          <a:endParaRPr lang="ru-RU"/>
        </a:p>
      </dgm:t>
    </dgm:pt>
    <dgm:pt modelId="{93290A79-E1AD-479F-A64D-AA8AB761B0F4}" type="sibTrans" cxnId="{96252A30-7A68-49BD-8A96-3825B2940E72}">
      <dgm:prSet/>
      <dgm:spPr/>
      <dgm:t>
        <a:bodyPr/>
        <a:lstStyle/>
        <a:p>
          <a:endParaRPr lang="ru-RU"/>
        </a:p>
      </dgm:t>
    </dgm:pt>
    <dgm:pt modelId="{1BD28940-B0B4-461D-8A10-8D32BEFBEBDE}" type="pres">
      <dgm:prSet presAssocID="{29A7C112-297E-40A8-ACB9-5D9270B4B8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4B6689-77DD-4771-BB20-36C367E3B042}" type="pres">
      <dgm:prSet presAssocID="{8CB27BBC-822C-4E91-BAFE-08C9ADCE7BF5}" presName="parentText" presStyleLbl="node1" presStyleIdx="0" presStyleCnt="1" custScaleY="21216" custLinFactNeighborX="-488" custLinFactNeighborY="-486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5E60F9-50C9-44DD-80FB-AEC83A4C16A8}" type="presOf" srcId="{8CB27BBC-822C-4E91-BAFE-08C9ADCE7BF5}" destId="{1F4B6689-77DD-4771-BB20-36C367E3B042}" srcOrd="0" destOrd="0" presId="urn:microsoft.com/office/officeart/2005/8/layout/vList2"/>
    <dgm:cxn modelId="{490B141E-42FC-470E-9C1D-B537FAF828A0}" type="presOf" srcId="{29A7C112-297E-40A8-ACB9-5D9270B4B8CD}" destId="{1BD28940-B0B4-461D-8A10-8D32BEFBEBDE}" srcOrd="0" destOrd="0" presId="urn:microsoft.com/office/officeart/2005/8/layout/vList2"/>
    <dgm:cxn modelId="{96252A30-7A68-49BD-8A96-3825B2940E72}" srcId="{29A7C112-297E-40A8-ACB9-5D9270B4B8CD}" destId="{8CB27BBC-822C-4E91-BAFE-08C9ADCE7BF5}" srcOrd="0" destOrd="0" parTransId="{F899485D-EE2F-44F1-B4F6-8312157D4B90}" sibTransId="{93290A79-E1AD-479F-A64D-AA8AB761B0F4}"/>
    <dgm:cxn modelId="{F80A6055-589B-4FEF-A414-53AAF93318BC}" type="presParOf" srcId="{1BD28940-B0B4-461D-8A10-8D32BEFBEBDE}" destId="{1F4B6689-77DD-4771-BB20-36C367E3B0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D45327-3D4E-4F7E-82F4-DB33ADEFB3B4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</dgm:pt>
    <dgm:pt modelId="{E84E6E0F-9016-46D1-A6EE-C9B105B00855}">
      <dgm:prSet phldrT="[Текст]" custT="1"/>
      <dgm:spPr/>
      <dgm:t>
        <a:bodyPr/>
        <a:lstStyle/>
        <a:p>
          <a:pPr algn="ctr"/>
          <a:r>
            <a:rPr lang="ru-RU" sz="2000" b="1" dirty="0" smtClean="0"/>
            <a:t>Увязка со </a:t>
          </a:r>
        </a:p>
        <a:p>
          <a:pPr algn="ctr"/>
          <a:r>
            <a:rPr lang="ru-RU" sz="2000" b="1" dirty="0" smtClean="0"/>
            <a:t>Стратегией развития </a:t>
          </a:r>
        </a:p>
        <a:p>
          <a:pPr algn="ctr"/>
          <a:r>
            <a:rPr lang="ru-RU" sz="2000" b="1" dirty="0" smtClean="0"/>
            <a:t>Республики Коми </a:t>
          </a:r>
          <a:endParaRPr lang="ru-RU" sz="2000" b="1" dirty="0"/>
        </a:p>
      </dgm:t>
    </dgm:pt>
    <dgm:pt modelId="{47995075-761F-4850-9402-3079A89DCD2F}" type="parTrans" cxnId="{B9707DEB-9230-4257-8DFE-F1BCCC1FA766}">
      <dgm:prSet/>
      <dgm:spPr/>
      <dgm:t>
        <a:bodyPr/>
        <a:lstStyle/>
        <a:p>
          <a:endParaRPr lang="ru-RU"/>
        </a:p>
      </dgm:t>
    </dgm:pt>
    <dgm:pt modelId="{89C2F99E-548A-43A0-93C2-038C5F76BDCD}" type="sibTrans" cxnId="{B9707DEB-9230-4257-8DFE-F1BCCC1FA766}">
      <dgm:prSet/>
      <dgm:spPr/>
      <dgm:t>
        <a:bodyPr/>
        <a:lstStyle/>
        <a:p>
          <a:endParaRPr lang="ru-RU"/>
        </a:p>
      </dgm:t>
    </dgm:pt>
    <dgm:pt modelId="{EB493599-9637-4C4D-8847-E06A2F13B8E0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Привлечение работодателей к </a:t>
          </a:r>
          <a:r>
            <a:rPr lang="ru-RU" sz="2000" b="1" dirty="0" err="1" smtClean="0"/>
            <a:t>профориентационной</a:t>
          </a:r>
          <a:r>
            <a:rPr lang="ru-RU" sz="2000" b="1" dirty="0" smtClean="0"/>
            <a:t> </a:t>
          </a:r>
        </a:p>
        <a:p>
          <a:pPr algn="ctr"/>
          <a:r>
            <a:rPr lang="ru-RU" sz="2000" b="1" dirty="0" smtClean="0"/>
            <a:t>работе</a:t>
          </a:r>
          <a:endParaRPr lang="ru-RU" sz="2000" b="1" dirty="0"/>
        </a:p>
      </dgm:t>
    </dgm:pt>
    <dgm:pt modelId="{B9B5EF22-6DA9-4974-89DB-2B259540327D}" type="parTrans" cxnId="{7C37A414-3D9B-4727-AC49-47F3B041ED35}">
      <dgm:prSet/>
      <dgm:spPr/>
      <dgm:t>
        <a:bodyPr/>
        <a:lstStyle/>
        <a:p>
          <a:endParaRPr lang="ru-RU"/>
        </a:p>
      </dgm:t>
    </dgm:pt>
    <dgm:pt modelId="{B0E13EC3-6930-4F97-96FB-0F1524001145}" type="sibTrans" cxnId="{7C37A414-3D9B-4727-AC49-47F3B041ED35}">
      <dgm:prSet/>
      <dgm:spPr/>
      <dgm:t>
        <a:bodyPr/>
        <a:lstStyle/>
        <a:p>
          <a:endParaRPr lang="ru-RU"/>
        </a:p>
      </dgm:t>
    </dgm:pt>
    <dgm:pt modelId="{E99DCFC9-FE4C-4FC6-9B9E-205D2B36FF23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Использование интернет технологий: социальные сети, «Выбери себя»</a:t>
          </a:r>
          <a:endParaRPr lang="ru-RU" sz="2000" b="1" dirty="0"/>
        </a:p>
      </dgm:t>
    </dgm:pt>
    <dgm:pt modelId="{FE7F95C4-CA87-4984-B5C0-F53F2F5868AA}" type="parTrans" cxnId="{A45585CA-C65A-4596-AB88-0532BB29EC4B}">
      <dgm:prSet/>
      <dgm:spPr/>
      <dgm:t>
        <a:bodyPr/>
        <a:lstStyle/>
        <a:p>
          <a:endParaRPr lang="ru-RU"/>
        </a:p>
      </dgm:t>
    </dgm:pt>
    <dgm:pt modelId="{3CAF1674-CD06-4902-A8B4-D52D118DB18F}" type="sibTrans" cxnId="{A45585CA-C65A-4596-AB88-0532BB29EC4B}">
      <dgm:prSet/>
      <dgm:spPr/>
      <dgm:t>
        <a:bodyPr/>
        <a:lstStyle/>
        <a:p>
          <a:endParaRPr lang="ru-RU"/>
        </a:p>
      </dgm:t>
    </dgm:pt>
    <dgm:pt modelId="{EBBA427B-58B2-4EAD-B700-E469B75EC3CB}" type="pres">
      <dgm:prSet presAssocID="{11D45327-3D4E-4F7E-82F4-DB33ADEFB3B4}" presName="arrowDiagram" presStyleCnt="0">
        <dgm:presLayoutVars>
          <dgm:chMax val="5"/>
          <dgm:dir/>
          <dgm:resizeHandles val="exact"/>
        </dgm:presLayoutVars>
      </dgm:prSet>
      <dgm:spPr/>
    </dgm:pt>
    <dgm:pt modelId="{439352C7-24B0-43DE-9B62-20BDD9EFCE5E}" type="pres">
      <dgm:prSet presAssocID="{11D45327-3D4E-4F7E-82F4-DB33ADEFB3B4}" presName="arrow" presStyleLbl="bgShp" presStyleIdx="0" presStyleCnt="1"/>
      <dgm:spPr/>
    </dgm:pt>
    <dgm:pt modelId="{E8732A13-7A52-4F36-88DA-38E91794B9C9}" type="pres">
      <dgm:prSet presAssocID="{11D45327-3D4E-4F7E-82F4-DB33ADEFB3B4}" presName="arrowDiagram3" presStyleCnt="0"/>
      <dgm:spPr/>
    </dgm:pt>
    <dgm:pt modelId="{7A60DB46-FCAB-4E6D-9E05-AC7E285419AC}" type="pres">
      <dgm:prSet presAssocID="{E84E6E0F-9016-46D1-A6EE-C9B105B00855}" presName="bullet3a" presStyleLbl="node1" presStyleIdx="0" presStyleCnt="3"/>
      <dgm:spPr/>
    </dgm:pt>
    <dgm:pt modelId="{DB210680-990A-4C66-89C8-F70C86D08CA9}" type="pres">
      <dgm:prSet presAssocID="{E84E6E0F-9016-46D1-A6EE-C9B105B00855}" presName="textBox3a" presStyleLbl="revTx" presStyleIdx="0" presStyleCnt="3" custScaleX="175719" custLinFactNeighborX="-55884" custLinFactNeighborY="11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6C88E-1834-4AA0-B943-1C4565F5722B}" type="pres">
      <dgm:prSet presAssocID="{EB493599-9637-4C4D-8847-E06A2F13B8E0}" presName="bullet3b" presStyleLbl="node1" presStyleIdx="1" presStyleCnt="3"/>
      <dgm:spPr/>
    </dgm:pt>
    <dgm:pt modelId="{7632D68E-5196-4526-B91B-648690F372CE}" type="pres">
      <dgm:prSet presAssocID="{EB493599-9637-4C4D-8847-E06A2F13B8E0}" presName="textBox3b" presStyleLbl="revTx" presStyleIdx="1" presStyleCnt="3" custScaleX="182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1BC38-63AF-4329-9AC2-6BBFADF7B366}" type="pres">
      <dgm:prSet presAssocID="{E99DCFC9-FE4C-4FC6-9B9E-205D2B36FF23}" presName="bullet3c" presStyleLbl="node1" presStyleIdx="2" presStyleCnt="3"/>
      <dgm:spPr/>
    </dgm:pt>
    <dgm:pt modelId="{CABA26A0-5078-44F6-BE63-171483989C6D}" type="pres">
      <dgm:prSet presAssocID="{E99DCFC9-FE4C-4FC6-9B9E-205D2B36FF23}" presName="textBox3c" presStyleLbl="revTx" presStyleIdx="2" presStyleCnt="3" custScaleX="202565" custLinFactNeighborX="28277" custLinFactNeighborY="-1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DF1BE1-1C9E-4B3B-AE1B-A46611364562}" type="presOf" srcId="{11D45327-3D4E-4F7E-82F4-DB33ADEFB3B4}" destId="{EBBA427B-58B2-4EAD-B700-E469B75EC3CB}" srcOrd="0" destOrd="0" presId="urn:microsoft.com/office/officeart/2005/8/layout/arrow2"/>
    <dgm:cxn modelId="{B9707DEB-9230-4257-8DFE-F1BCCC1FA766}" srcId="{11D45327-3D4E-4F7E-82F4-DB33ADEFB3B4}" destId="{E84E6E0F-9016-46D1-A6EE-C9B105B00855}" srcOrd="0" destOrd="0" parTransId="{47995075-761F-4850-9402-3079A89DCD2F}" sibTransId="{89C2F99E-548A-43A0-93C2-038C5F76BDCD}"/>
    <dgm:cxn modelId="{23EEB849-1237-4733-B3C5-AE1E969E2535}" type="presOf" srcId="{E84E6E0F-9016-46D1-A6EE-C9B105B00855}" destId="{DB210680-990A-4C66-89C8-F70C86D08CA9}" srcOrd="0" destOrd="0" presId="urn:microsoft.com/office/officeart/2005/8/layout/arrow2"/>
    <dgm:cxn modelId="{71769DB3-466A-4F4F-B1EF-2367D0676578}" type="presOf" srcId="{EB493599-9637-4C4D-8847-E06A2F13B8E0}" destId="{7632D68E-5196-4526-B91B-648690F372CE}" srcOrd="0" destOrd="0" presId="urn:microsoft.com/office/officeart/2005/8/layout/arrow2"/>
    <dgm:cxn modelId="{7C37A414-3D9B-4727-AC49-47F3B041ED35}" srcId="{11D45327-3D4E-4F7E-82F4-DB33ADEFB3B4}" destId="{EB493599-9637-4C4D-8847-E06A2F13B8E0}" srcOrd="1" destOrd="0" parTransId="{B9B5EF22-6DA9-4974-89DB-2B259540327D}" sibTransId="{B0E13EC3-6930-4F97-96FB-0F1524001145}"/>
    <dgm:cxn modelId="{DAA1A7E2-68DE-4C73-9755-C27977A3DCAB}" type="presOf" srcId="{E99DCFC9-FE4C-4FC6-9B9E-205D2B36FF23}" destId="{CABA26A0-5078-44F6-BE63-171483989C6D}" srcOrd="0" destOrd="0" presId="urn:microsoft.com/office/officeart/2005/8/layout/arrow2"/>
    <dgm:cxn modelId="{A45585CA-C65A-4596-AB88-0532BB29EC4B}" srcId="{11D45327-3D4E-4F7E-82F4-DB33ADEFB3B4}" destId="{E99DCFC9-FE4C-4FC6-9B9E-205D2B36FF23}" srcOrd="2" destOrd="0" parTransId="{FE7F95C4-CA87-4984-B5C0-F53F2F5868AA}" sibTransId="{3CAF1674-CD06-4902-A8B4-D52D118DB18F}"/>
    <dgm:cxn modelId="{3C256470-A251-41D8-B2EC-7AE45A829824}" type="presParOf" srcId="{EBBA427B-58B2-4EAD-B700-E469B75EC3CB}" destId="{439352C7-24B0-43DE-9B62-20BDD9EFCE5E}" srcOrd="0" destOrd="0" presId="urn:microsoft.com/office/officeart/2005/8/layout/arrow2"/>
    <dgm:cxn modelId="{19710072-BC6F-4CE5-8E4C-748188D6D18B}" type="presParOf" srcId="{EBBA427B-58B2-4EAD-B700-E469B75EC3CB}" destId="{E8732A13-7A52-4F36-88DA-38E91794B9C9}" srcOrd="1" destOrd="0" presId="urn:microsoft.com/office/officeart/2005/8/layout/arrow2"/>
    <dgm:cxn modelId="{CF78946C-B0D7-47D7-BEA0-01C1CBA5F32C}" type="presParOf" srcId="{E8732A13-7A52-4F36-88DA-38E91794B9C9}" destId="{7A60DB46-FCAB-4E6D-9E05-AC7E285419AC}" srcOrd="0" destOrd="0" presId="urn:microsoft.com/office/officeart/2005/8/layout/arrow2"/>
    <dgm:cxn modelId="{0703F2BF-586C-4C65-9D69-6A5586ED136C}" type="presParOf" srcId="{E8732A13-7A52-4F36-88DA-38E91794B9C9}" destId="{DB210680-990A-4C66-89C8-F70C86D08CA9}" srcOrd="1" destOrd="0" presId="urn:microsoft.com/office/officeart/2005/8/layout/arrow2"/>
    <dgm:cxn modelId="{D9A6CBA1-3D9C-403F-899B-E8EC56AB19DB}" type="presParOf" srcId="{E8732A13-7A52-4F36-88DA-38E91794B9C9}" destId="{55A6C88E-1834-4AA0-B943-1C4565F5722B}" srcOrd="2" destOrd="0" presId="urn:microsoft.com/office/officeart/2005/8/layout/arrow2"/>
    <dgm:cxn modelId="{74197DF8-194C-408E-8879-8500485A4A87}" type="presParOf" srcId="{E8732A13-7A52-4F36-88DA-38E91794B9C9}" destId="{7632D68E-5196-4526-B91B-648690F372CE}" srcOrd="3" destOrd="0" presId="urn:microsoft.com/office/officeart/2005/8/layout/arrow2"/>
    <dgm:cxn modelId="{B684AF00-C1BA-4EDE-88C9-32870A39EF9C}" type="presParOf" srcId="{E8732A13-7A52-4F36-88DA-38E91794B9C9}" destId="{0A21BC38-63AF-4329-9AC2-6BBFADF7B366}" srcOrd="4" destOrd="0" presId="urn:microsoft.com/office/officeart/2005/8/layout/arrow2"/>
    <dgm:cxn modelId="{19E6A60F-B676-49D4-9068-EF3DC08532D3}" type="presParOf" srcId="{E8732A13-7A52-4F36-88DA-38E91794B9C9}" destId="{CABA26A0-5078-44F6-BE63-171483989C6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9EC00D-B72B-4109-9922-FD11F0B2DF4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2168013-5E0A-4578-8ED6-905509B37160}">
      <dgm:prSet/>
      <dgm:spPr/>
      <dgm:t>
        <a:bodyPr/>
        <a:lstStyle/>
        <a:p>
          <a:pPr algn="ctr" rtl="0"/>
          <a:r>
            <a:rPr lang="ru-RU" b="1" dirty="0" smtClean="0"/>
            <a:t>Наиболее важная информация о вузе для учащихся образовательных организаций среднего (полного) общего образования</a:t>
          </a:r>
          <a:endParaRPr lang="ru-RU" dirty="0"/>
        </a:p>
      </dgm:t>
    </dgm:pt>
    <dgm:pt modelId="{80F0A1F0-E789-45E5-96E9-291483EB8FB8}" type="parTrans" cxnId="{CB3F6178-7F88-4A3A-A599-6034A53B793F}">
      <dgm:prSet/>
      <dgm:spPr/>
      <dgm:t>
        <a:bodyPr/>
        <a:lstStyle/>
        <a:p>
          <a:endParaRPr lang="ru-RU"/>
        </a:p>
      </dgm:t>
    </dgm:pt>
    <dgm:pt modelId="{24FD9DF0-3159-40C8-A6D2-B643735DB564}" type="sibTrans" cxnId="{CB3F6178-7F88-4A3A-A599-6034A53B793F}">
      <dgm:prSet/>
      <dgm:spPr/>
      <dgm:t>
        <a:bodyPr/>
        <a:lstStyle/>
        <a:p>
          <a:endParaRPr lang="ru-RU"/>
        </a:p>
      </dgm:t>
    </dgm:pt>
    <dgm:pt modelId="{EF5D0859-9BAE-4847-92C0-DD4B283CCB2D}" type="pres">
      <dgm:prSet presAssocID="{599EC00D-B72B-4109-9922-FD11F0B2DF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6B6F7A-31DE-43F9-B7D8-C2E0BD4F9C33}" type="pres">
      <dgm:prSet presAssocID="{82168013-5E0A-4578-8ED6-905509B37160}" presName="parentText" presStyleLbl="node1" presStyleIdx="0" presStyleCnt="1" custLinFactNeighborX="-5727" custLinFactNeighborY="-151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0A364C-E1DA-4A25-BA02-5F209E7BAB03}" type="presOf" srcId="{82168013-5E0A-4578-8ED6-905509B37160}" destId="{256B6F7A-31DE-43F9-B7D8-C2E0BD4F9C33}" srcOrd="0" destOrd="0" presId="urn:microsoft.com/office/officeart/2005/8/layout/vList2"/>
    <dgm:cxn modelId="{CB3F6178-7F88-4A3A-A599-6034A53B793F}" srcId="{599EC00D-B72B-4109-9922-FD11F0B2DF45}" destId="{82168013-5E0A-4578-8ED6-905509B37160}" srcOrd="0" destOrd="0" parTransId="{80F0A1F0-E789-45E5-96E9-291483EB8FB8}" sibTransId="{24FD9DF0-3159-40C8-A6D2-B643735DB564}"/>
    <dgm:cxn modelId="{47ABD117-BBA6-45BB-96DE-FDE9F55AF5CD}" type="presOf" srcId="{599EC00D-B72B-4109-9922-FD11F0B2DF45}" destId="{EF5D0859-9BAE-4847-92C0-DD4B283CCB2D}" srcOrd="0" destOrd="0" presId="urn:microsoft.com/office/officeart/2005/8/layout/vList2"/>
    <dgm:cxn modelId="{55139CF4-BCD0-40F6-8308-85D61921E99C}" type="presParOf" srcId="{EF5D0859-9BAE-4847-92C0-DD4B283CCB2D}" destId="{256B6F7A-31DE-43F9-B7D8-C2E0BD4F9C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BE3216-0931-40F9-8001-4942DC87A3CB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AA01C3-B23F-46FF-97FA-FD405FF9479B}">
      <dgm:prSet phldrT="[Текст]"/>
      <dgm:spPr/>
      <dgm:t>
        <a:bodyPr/>
        <a:lstStyle/>
        <a:p>
          <a:pPr algn="ctr"/>
          <a:r>
            <a:rPr lang="en-US" b="1" dirty="0" smtClean="0"/>
            <a:t>I</a:t>
          </a:r>
          <a:r>
            <a:rPr lang="ru-RU" b="1" dirty="0" smtClean="0"/>
            <a:t> этап  «От профориентации» к целевому приёму» </a:t>
          </a:r>
          <a:r>
            <a:rPr lang="ru-RU" dirty="0" smtClean="0"/>
            <a:t>:</a:t>
          </a:r>
          <a:endParaRPr lang="ru-RU" dirty="0"/>
        </a:p>
      </dgm:t>
    </dgm:pt>
    <dgm:pt modelId="{4C6D2494-4F84-42FA-9E41-52A9EF1CFF18}" type="parTrans" cxnId="{23DD05C9-30D8-4CD5-89CD-0216A14AC6BA}">
      <dgm:prSet/>
      <dgm:spPr/>
      <dgm:t>
        <a:bodyPr/>
        <a:lstStyle/>
        <a:p>
          <a:endParaRPr lang="ru-RU"/>
        </a:p>
      </dgm:t>
    </dgm:pt>
    <dgm:pt modelId="{75BA8C95-E16A-45B0-B064-AA3531EB6F24}" type="sibTrans" cxnId="{23DD05C9-30D8-4CD5-89CD-0216A14AC6BA}">
      <dgm:prSet/>
      <dgm:spPr/>
      <dgm:t>
        <a:bodyPr/>
        <a:lstStyle/>
        <a:p>
          <a:endParaRPr lang="ru-RU"/>
        </a:p>
      </dgm:t>
    </dgm:pt>
    <dgm:pt modelId="{BC01A640-124C-41E1-BF8D-A73E2601989A}">
      <dgm:prSet phldrT="[Текст]" custT="1"/>
      <dgm:spPr/>
      <dgm:t>
        <a:bodyPr/>
        <a:lstStyle/>
        <a:p>
          <a:r>
            <a:rPr lang="ru-RU" sz="1600" b="1" dirty="0" smtClean="0"/>
            <a:t>Школа, ВУЗ, Работодатель</a:t>
          </a:r>
          <a:endParaRPr lang="ru-RU" sz="1600" b="1" dirty="0"/>
        </a:p>
      </dgm:t>
    </dgm:pt>
    <dgm:pt modelId="{DA49CB09-1328-4331-A5B6-211470D189E7}" type="parTrans" cxnId="{1ADD8CB2-0F4D-4D64-BD65-A996AD47E493}">
      <dgm:prSet/>
      <dgm:spPr/>
      <dgm:t>
        <a:bodyPr/>
        <a:lstStyle/>
        <a:p>
          <a:endParaRPr lang="ru-RU"/>
        </a:p>
      </dgm:t>
    </dgm:pt>
    <dgm:pt modelId="{25AE0D71-769B-40CB-81AB-8E9B8E606397}" type="sibTrans" cxnId="{1ADD8CB2-0F4D-4D64-BD65-A996AD47E493}">
      <dgm:prSet/>
      <dgm:spPr/>
      <dgm:t>
        <a:bodyPr/>
        <a:lstStyle/>
        <a:p>
          <a:endParaRPr lang="ru-RU"/>
        </a:p>
      </dgm:t>
    </dgm:pt>
    <dgm:pt modelId="{075BCD0C-E53B-4639-9C95-BD9C09F2A5F3}">
      <dgm:prSet phldrT="[Текст]" custT="1"/>
      <dgm:spPr/>
      <dgm:t>
        <a:bodyPr/>
        <a:lstStyle/>
        <a:p>
          <a:r>
            <a:rPr lang="ru-RU" sz="1600" b="1" dirty="0" smtClean="0"/>
            <a:t>Проведение  олимпиад, профильные классы… </a:t>
          </a:r>
          <a:endParaRPr lang="ru-RU" sz="1600" b="1" dirty="0"/>
        </a:p>
      </dgm:t>
    </dgm:pt>
    <dgm:pt modelId="{2BFBAAAF-EBD2-47B9-86A8-E4E07C9CED1C}" type="parTrans" cxnId="{63F24C4B-7785-4340-A968-C7874AC0A498}">
      <dgm:prSet/>
      <dgm:spPr/>
      <dgm:t>
        <a:bodyPr/>
        <a:lstStyle/>
        <a:p>
          <a:endParaRPr lang="ru-RU"/>
        </a:p>
      </dgm:t>
    </dgm:pt>
    <dgm:pt modelId="{C1A5EB89-A86C-4FD9-AB9E-2429322C8B66}" type="sibTrans" cxnId="{63F24C4B-7785-4340-A968-C7874AC0A498}">
      <dgm:prSet/>
      <dgm:spPr/>
      <dgm:t>
        <a:bodyPr/>
        <a:lstStyle/>
        <a:p>
          <a:endParaRPr lang="ru-RU"/>
        </a:p>
      </dgm:t>
    </dgm:pt>
    <dgm:pt modelId="{499BDA35-C6ED-404C-9975-607A56AEF273}">
      <dgm:prSet phldrT="[Текст]"/>
      <dgm:spPr/>
      <dgm:t>
        <a:bodyPr/>
        <a:lstStyle/>
        <a:p>
          <a:pPr algn="ctr"/>
          <a:r>
            <a:rPr lang="en-US" b="1" dirty="0" smtClean="0"/>
            <a:t>II</a:t>
          </a:r>
          <a:r>
            <a:rPr lang="ru-RU" b="1" dirty="0" smtClean="0"/>
            <a:t> этап «Формирование резерва «Команда «Новой республики» </a:t>
          </a:r>
          <a:r>
            <a:rPr lang="ru-RU" dirty="0" smtClean="0"/>
            <a:t> </a:t>
          </a:r>
          <a:endParaRPr lang="ru-RU" dirty="0"/>
        </a:p>
      </dgm:t>
    </dgm:pt>
    <dgm:pt modelId="{2DC8F308-CB59-442C-B7FB-C6B34A85CE03}" type="parTrans" cxnId="{17309827-B250-4106-B5FC-599E6BCFF129}">
      <dgm:prSet/>
      <dgm:spPr/>
      <dgm:t>
        <a:bodyPr/>
        <a:lstStyle/>
        <a:p>
          <a:endParaRPr lang="ru-RU"/>
        </a:p>
      </dgm:t>
    </dgm:pt>
    <dgm:pt modelId="{14A669B4-0B25-4B25-B018-272B4F2EE569}" type="sibTrans" cxnId="{17309827-B250-4106-B5FC-599E6BCFF129}">
      <dgm:prSet/>
      <dgm:spPr/>
      <dgm:t>
        <a:bodyPr/>
        <a:lstStyle/>
        <a:p>
          <a:endParaRPr lang="ru-RU"/>
        </a:p>
      </dgm:t>
    </dgm:pt>
    <dgm:pt modelId="{5BF022CD-427F-4C35-945E-C6452AB01B96}">
      <dgm:prSet phldrT="[Текст]"/>
      <dgm:spPr/>
      <dgm:t>
        <a:bodyPr/>
        <a:lstStyle/>
        <a:p>
          <a:pPr algn="ctr"/>
          <a:r>
            <a:rPr lang="en-US" b="1" dirty="0" smtClean="0"/>
            <a:t>III</a:t>
          </a:r>
          <a:r>
            <a:rPr lang="ru-RU" b="1" dirty="0" smtClean="0"/>
            <a:t> этап «Трудоустройство»</a:t>
          </a:r>
          <a:endParaRPr lang="ru-RU" b="1" dirty="0"/>
        </a:p>
      </dgm:t>
    </dgm:pt>
    <dgm:pt modelId="{6CC89319-B71F-44B3-AAA2-CFF0C5F45371}" type="parTrans" cxnId="{17D92ABE-1B8B-4FFA-A9E1-90313DFEDE6B}">
      <dgm:prSet/>
      <dgm:spPr/>
      <dgm:t>
        <a:bodyPr/>
        <a:lstStyle/>
        <a:p>
          <a:endParaRPr lang="ru-RU"/>
        </a:p>
      </dgm:t>
    </dgm:pt>
    <dgm:pt modelId="{5F803903-9E7B-48F4-97A4-1EFB4BB385AA}" type="sibTrans" cxnId="{17D92ABE-1B8B-4FFA-A9E1-90313DFEDE6B}">
      <dgm:prSet/>
      <dgm:spPr/>
      <dgm:t>
        <a:bodyPr/>
        <a:lstStyle/>
        <a:p>
          <a:endParaRPr lang="ru-RU"/>
        </a:p>
      </dgm:t>
    </dgm:pt>
    <dgm:pt modelId="{F3945EF0-D5A1-4E12-917D-7D7B6FC6ACCF}">
      <dgm:prSet phldrT="[Текст]" custT="1"/>
      <dgm:spPr/>
      <dgm:t>
        <a:bodyPr/>
        <a:lstStyle/>
        <a:p>
          <a:r>
            <a:rPr lang="ru-RU" sz="1400" b="1" dirty="0" smtClean="0"/>
            <a:t>Гарантированное трудоустройство «</a:t>
          </a:r>
          <a:r>
            <a:rPr lang="ru-RU" sz="1400" b="1" dirty="0" err="1" smtClean="0"/>
            <a:t>целевиков</a:t>
          </a:r>
          <a:r>
            <a:rPr lang="ru-RU" sz="1400" b="1" dirty="0" smtClean="0"/>
            <a:t>»</a:t>
          </a:r>
          <a:endParaRPr lang="ru-RU" sz="1400" b="1" dirty="0"/>
        </a:p>
      </dgm:t>
    </dgm:pt>
    <dgm:pt modelId="{607AD86F-2905-4BF9-ABEA-3709AAF2D912}" type="parTrans" cxnId="{F233C333-7F16-47BF-B7B0-E724E4A05C16}">
      <dgm:prSet/>
      <dgm:spPr/>
      <dgm:t>
        <a:bodyPr/>
        <a:lstStyle/>
        <a:p>
          <a:endParaRPr lang="ru-RU"/>
        </a:p>
      </dgm:t>
    </dgm:pt>
    <dgm:pt modelId="{0CDFFBE3-406A-40DF-8D7E-EF4295B0B2E7}" type="sibTrans" cxnId="{F233C333-7F16-47BF-B7B0-E724E4A05C16}">
      <dgm:prSet/>
      <dgm:spPr/>
      <dgm:t>
        <a:bodyPr/>
        <a:lstStyle/>
        <a:p>
          <a:endParaRPr lang="ru-RU"/>
        </a:p>
      </dgm:t>
    </dgm:pt>
    <dgm:pt modelId="{FA8FCE40-6F53-4AEF-8E14-204FC599B777}">
      <dgm:prSet phldrT="[Текст]" custT="1"/>
      <dgm:spPr/>
      <dgm:t>
        <a:bodyPr/>
        <a:lstStyle/>
        <a:p>
          <a:r>
            <a:rPr lang="ru-RU" sz="1400" b="1" dirty="0" smtClean="0"/>
            <a:t>Кадровое обеспечение</a:t>
          </a:r>
          <a:endParaRPr lang="ru-RU" sz="1400" b="1" dirty="0"/>
        </a:p>
      </dgm:t>
    </dgm:pt>
    <dgm:pt modelId="{F5A6F473-9594-4A01-9F2A-D834191EDDC3}" type="parTrans" cxnId="{CAC33125-9BAF-48C3-AD75-781BD921E2B5}">
      <dgm:prSet/>
      <dgm:spPr/>
      <dgm:t>
        <a:bodyPr/>
        <a:lstStyle/>
        <a:p>
          <a:endParaRPr lang="ru-RU"/>
        </a:p>
      </dgm:t>
    </dgm:pt>
    <dgm:pt modelId="{FDDE581A-AC48-462E-8096-76EDFC891547}" type="sibTrans" cxnId="{CAC33125-9BAF-48C3-AD75-781BD921E2B5}">
      <dgm:prSet/>
      <dgm:spPr/>
      <dgm:t>
        <a:bodyPr/>
        <a:lstStyle/>
        <a:p>
          <a:endParaRPr lang="ru-RU"/>
        </a:p>
      </dgm:t>
    </dgm:pt>
    <dgm:pt modelId="{60B1E22B-1F26-4057-8B8E-EF0B3CED4B4B}">
      <dgm:prSet phldrT="[Текст]" custT="1"/>
      <dgm:spPr/>
      <dgm:t>
        <a:bodyPr/>
        <a:lstStyle/>
        <a:p>
          <a:r>
            <a:rPr lang="ru-RU" sz="1400" b="1" dirty="0" smtClean="0"/>
            <a:t>Дополнительная подготовка по индивидуальной траектории</a:t>
          </a:r>
          <a:endParaRPr lang="ru-RU" sz="1400" b="1" dirty="0"/>
        </a:p>
      </dgm:t>
    </dgm:pt>
    <dgm:pt modelId="{5E61ED6C-9CBD-4D48-9992-6805A180D67A}" type="parTrans" cxnId="{8D7E02EF-B477-4220-9ABB-BD850114CCA9}">
      <dgm:prSet/>
      <dgm:spPr/>
      <dgm:t>
        <a:bodyPr/>
        <a:lstStyle/>
        <a:p>
          <a:endParaRPr lang="ru-RU"/>
        </a:p>
      </dgm:t>
    </dgm:pt>
    <dgm:pt modelId="{A5FED351-1E70-4FD8-B63C-D7D3DA6E9654}" type="sibTrans" cxnId="{8D7E02EF-B477-4220-9ABB-BD850114CCA9}">
      <dgm:prSet/>
      <dgm:spPr/>
      <dgm:t>
        <a:bodyPr/>
        <a:lstStyle/>
        <a:p>
          <a:endParaRPr lang="ru-RU"/>
        </a:p>
      </dgm:t>
    </dgm:pt>
    <dgm:pt modelId="{3EFF91BB-F2F9-4F48-BD7E-55550423EFFF}">
      <dgm:prSet phldrT="[Текст]" custT="1"/>
      <dgm:spPr/>
      <dgm:t>
        <a:bodyPr/>
        <a:lstStyle/>
        <a:p>
          <a:r>
            <a:rPr lang="ru-RU" sz="1600" b="1" dirty="0" smtClean="0"/>
            <a:t>Договор на целевой приём</a:t>
          </a:r>
          <a:endParaRPr lang="ru-RU" sz="1600" b="1" dirty="0"/>
        </a:p>
      </dgm:t>
    </dgm:pt>
    <dgm:pt modelId="{3A1F17B7-0C25-4AA2-8321-63670E3A03F4}" type="parTrans" cxnId="{00760668-6026-42A9-9751-F438E849D21F}">
      <dgm:prSet/>
      <dgm:spPr/>
      <dgm:t>
        <a:bodyPr/>
        <a:lstStyle/>
        <a:p>
          <a:endParaRPr lang="ru-RU"/>
        </a:p>
      </dgm:t>
    </dgm:pt>
    <dgm:pt modelId="{A0E30C50-9233-449B-8ACF-CFA71135BDEF}" type="sibTrans" cxnId="{00760668-6026-42A9-9751-F438E849D21F}">
      <dgm:prSet/>
      <dgm:spPr/>
      <dgm:t>
        <a:bodyPr/>
        <a:lstStyle/>
        <a:p>
          <a:endParaRPr lang="ru-RU"/>
        </a:p>
      </dgm:t>
    </dgm:pt>
    <dgm:pt modelId="{D8C196A8-7EC8-407D-B2A3-9C3B433CD50A}">
      <dgm:prSet phldrT="[Текст]" custT="1"/>
      <dgm:spPr/>
      <dgm:t>
        <a:bodyPr/>
        <a:lstStyle/>
        <a:p>
          <a:r>
            <a:rPr lang="ru-RU" sz="1400" b="1" dirty="0" smtClean="0"/>
            <a:t>ВУЗ/СПО, Студент - «Отличник» ( </a:t>
          </a:r>
          <a:r>
            <a:rPr lang="en-US" sz="1400" b="1" dirty="0" smtClean="0"/>
            <a:t>I</a:t>
          </a:r>
          <a:r>
            <a:rPr lang="ru-RU" sz="1400" b="1" dirty="0" smtClean="0"/>
            <a:t>, </a:t>
          </a:r>
          <a:r>
            <a:rPr lang="en-US" sz="1400" b="1" dirty="0" smtClean="0"/>
            <a:t>II</a:t>
          </a:r>
          <a:r>
            <a:rPr lang="ru-RU" sz="1400" b="1" dirty="0" smtClean="0"/>
            <a:t> курс), Работодатель</a:t>
          </a:r>
          <a:endParaRPr lang="ru-RU" sz="1400" b="1" dirty="0"/>
        </a:p>
      </dgm:t>
    </dgm:pt>
    <dgm:pt modelId="{E7A897C2-7363-48BA-A33D-17B0286E9344}" type="sibTrans" cxnId="{3283D727-6520-4E44-91E6-72B960BB263E}">
      <dgm:prSet/>
      <dgm:spPr/>
      <dgm:t>
        <a:bodyPr/>
        <a:lstStyle/>
        <a:p>
          <a:endParaRPr lang="ru-RU"/>
        </a:p>
      </dgm:t>
    </dgm:pt>
    <dgm:pt modelId="{99853E98-563B-4D1A-95F9-EED1A81DEFF3}" type="parTrans" cxnId="{3283D727-6520-4E44-91E6-72B960BB263E}">
      <dgm:prSet/>
      <dgm:spPr/>
      <dgm:t>
        <a:bodyPr/>
        <a:lstStyle/>
        <a:p>
          <a:endParaRPr lang="ru-RU"/>
        </a:p>
      </dgm:t>
    </dgm:pt>
    <dgm:pt modelId="{B95838AE-78EB-40C2-B441-C8B1CC330C53}">
      <dgm:prSet phldrT="[Текст]" custT="1"/>
      <dgm:spPr/>
      <dgm:t>
        <a:bodyPr/>
        <a:lstStyle/>
        <a:p>
          <a:r>
            <a:rPr lang="ru-RU" sz="1400" b="1" dirty="0" smtClean="0"/>
            <a:t>Заключение договоров на целевое обучение</a:t>
          </a:r>
          <a:endParaRPr lang="ru-RU" sz="1400" b="1" dirty="0"/>
        </a:p>
      </dgm:t>
    </dgm:pt>
    <dgm:pt modelId="{0EBDD1F3-220A-45B3-8AF2-EA55453F148C}" type="parTrans" cxnId="{305B054D-7F8B-4414-A7CA-C7FFD85988CC}">
      <dgm:prSet/>
      <dgm:spPr/>
      <dgm:t>
        <a:bodyPr/>
        <a:lstStyle/>
        <a:p>
          <a:endParaRPr lang="ru-RU"/>
        </a:p>
      </dgm:t>
    </dgm:pt>
    <dgm:pt modelId="{B1FD17BE-A4E7-4103-A937-1B48853BF2BD}" type="sibTrans" cxnId="{305B054D-7F8B-4414-A7CA-C7FFD85988CC}">
      <dgm:prSet/>
      <dgm:spPr/>
      <dgm:t>
        <a:bodyPr/>
        <a:lstStyle/>
        <a:p>
          <a:endParaRPr lang="ru-RU"/>
        </a:p>
      </dgm:t>
    </dgm:pt>
    <dgm:pt modelId="{2D268ECF-3642-4CDD-BC98-A0AC11450042}">
      <dgm:prSet phldrT="[Текст]"/>
      <dgm:spPr/>
      <dgm:t>
        <a:bodyPr/>
        <a:lstStyle/>
        <a:p>
          <a:r>
            <a:rPr lang="ru-RU" b="1" dirty="0" smtClean="0"/>
            <a:t>Орган власти (координатор) , ВУЗ/СПО, работодатель, выпускник</a:t>
          </a:r>
          <a:endParaRPr lang="ru-RU" b="1" dirty="0"/>
        </a:p>
      </dgm:t>
    </dgm:pt>
    <dgm:pt modelId="{181F879A-CFAC-4659-BEF9-A56042B3F7D1}" type="sibTrans" cxnId="{3C8B5803-AE1B-4BA6-A589-85FDD7599CD9}">
      <dgm:prSet/>
      <dgm:spPr/>
      <dgm:t>
        <a:bodyPr/>
        <a:lstStyle/>
        <a:p>
          <a:endParaRPr lang="ru-RU"/>
        </a:p>
      </dgm:t>
    </dgm:pt>
    <dgm:pt modelId="{7915B22F-6D65-4B5B-A8EE-3B674DD8B172}" type="parTrans" cxnId="{3C8B5803-AE1B-4BA6-A589-85FDD7599CD9}">
      <dgm:prSet/>
      <dgm:spPr/>
      <dgm:t>
        <a:bodyPr/>
        <a:lstStyle/>
        <a:p>
          <a:endParaRPr lang="ru-RU"/>
        </a:p>
      </dgm:t>
    </dgm:pt>
    <dgm:pt modelId="{C1E89426-C7E9-45DE-9D9B-F9B01076DA1F}" type="pres">
      <dgm:prSet presAssocID="{D3BE3216-0931-40F9-8001-4942DC87A3C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062C24-0B5C-4944-9981-A79205A61D7B}" type="pres">
      <dgm:prSet presAssocID="{05AA01C3-B23F-46FF-97FA-FD405FF9479B}" presName="horFlow" presStyleCnt="0"/>
      <dgm:spPr/>
      <dgm:t>
        <a:bodyPr/>
        <a:lstStyle/>
        <a:p>
          <a:endParaRPr lang="ru-RU"/>
        </a:p>
      </dgm:t>
    </dgm:pt>
    <dgm:pt modelId="{D309BFF6-F390-4D59-9078-6A48F4962CC3}" type="pres">
      <dgm:prSet presAssocID="{05AA01C3-B23F-46FF-97FA-FD405FF9479B}" presName="bigChev" presStyleLbl="node1" presStyleIdx="0" presStyleCnt="3"/>
      <dgm:spPr/>
      <dgm:t>
        <a:bodyPr/>
        <a:lstStyle/>
        <a:p>
          <a:endParaRPr lang="ru-RU"/>
        </a:p>
      </dgm:t>
    </dgm:pt>
    <dgm:pt modelId="{F89D4B4A-C931-4E50-BEC5-F903EAAED18C}" type="pres">
      <dgm:prSet presAssocID="{DA49CB09-1328-4331-A5B6-211470D189E7}" presName="parTrans" presStyleCnt="0"/>
      <dgm:spPr/>
      <dgm:t>
        <a:bodyPr/>
        <a:lstStyle/>
        <a:p>
          <a:endParaRPr lang="ru-RU"/>
        </a:p>
      </dgm:t>
    </dgm:pt>
    <dgm:pt modelId="{3883A31E-8FA3-4C7C-B21B-6930B84EAA34}" type="pres">
      <dgm:prSet presAssocID="{BC01A640-124C-41E1-BF8D-A73E2601989A}" presName="node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27076-5436-412D-8E48-56659FD9121D}" type="pres">
      <dgm:prSet presAssocID="{25AE0D71-769B-40CB-81AB-8E9B8E606397}" presName="sibTrans" presStyleCnt="0"/>
      <dgm:spPr/>
      <dgm:t>
        <a:bodyPr/>
        <a:lstStyle/>
        <a:p>
          <a:endParaRPr lang="ru-RU"/>
        </a:p>
      </dgm:t>
    </dgm:pt>
    <dgm:pt modelId="{B9F65B6A-F57F-47DF-B6EE-26C99F07E23E}" type="pres">
      <dgm:prSet presAssocID="{075BCD0C-E53B-4639-9C95-BD9C09F2A5F3}" presName="node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DE934-BDA9-443E-9A14-3D0ADAC449C9}" type="pres">
      <dgm:prSet presAssocID="{C1A5EB89-A86C-4FD9-AB9E-2429322C8B66}" presName="sibTrans" presStyleCnt="0"/>
      <dgm:spPr/>
      <dgm:t>
        <a:bodyPr/>
        <a:lstStyle/>
        <a:p>
          <a:endParaRPr lang="ru-RU"/>
        </a:p>
      </dgm:t>
    </dgm:pt>
    <dgm:pt modelId="{565CE7C9-79BE-4767-860C-5D888BD2736A}" type="pres">
      <dgm:prSet presAssocID="{3EFF91BB-F2F9-4F48-BD7E-55550423EFFF}" presName="node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3F812-B5DC-406E-A5D9-AC4695C44047}" type="pres">
      <dgm:prSet presAssocID="{05AA01C3-B23F-46FF-97FA-FD405FF9479B}" presName="vSp" presStyleCnt="0"/>
      <dgm:spPr/>
      <dgm:t>
        <a:bodyPr/>
        <a:lstStyle/>
        <a:p>
          <a:endParaRPr lang="ru-RU"/>
        </a:p>
      </dgm:t>
    </dgm:pt>
    <dgm:pt modelId="{5DF1252E-BD36-41A7-A151-49B47B58C658}" type="pres">
      <dgm:prSet presAssocID="{499BDA35-C6ED-404C-9975-607A56AEF273}" presName="horFlow" presStyleCnt="0"/>
      <dgm:spPr/>
      <dgm:t>
        <a:bodyPr/>
        <a:lstStyle/>
        <a:p>
          <a:endParaRPr lang="ru-RU"/>
        </a:p>
      </dgm:t>
    </dgm:pt>
    <dgm:pt modelId="{721C9DDE-D539-457F-856C-C6238D48C66D}" type="pres">
      <dgm:prSet presAssocID="{499BDA35-C6ED-404C-9975-607A56AEF273}" presName="bigChev" presStyleLbl="node1" presStyleIdx="1" presStyleCnt="3"/>
      <dgm:spPr/>
      <dgm:t>
        <a:bodyPr/>
        <a:lstStyle/>
        <a:p>
          <a:endParaRPr lang="ru-RU"/>
        </a:p>
      </dgm:t>
    </dgm:pt>
    <dgm:pt modelId="{3A89B0F0-58EA-4EB8-B11F-59DBF1DC20E5}" type="pres">
      <dgm:prSet presAssocID="{99853E98-563B-4D1A-95F9-EED1A81DEFF3}" presName="parTrans" presStyleCnt="0"/>
      <dgm:spPr/>
      <dgm:t>
        <a:bodyPr/>
        <a:lstStyle/>
        <a:p>
          <a:endParaRPr lang="ru-RU"/>
        </a:p>
      </dgm:t>
    </dgm:pt>
    <dgm:pt modelId="{6814D680-E12D-46B8-9C96-C8D73F8974EB}" type="pres">
      <dgm:prSet presAssocID="{D8C196A8-7EC8-407D-B2A3-9C3B433CD50A}" presName="node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7CBE9-3708-46BE-8204-DE3A90F9FA8A}" type="pres">
      <dgm:prSet presAssocID="{E7A897C2-7363-48BA-A33D-17B0286E9344}" presName="sibTrans" presStyleCnt="0"/>
      <dgm:spPr/>
      <dgm:t>
        <a:bodyPr/>
        <a:lstStyle/>
        <a:p>
          <a:endParaRPr lang="ru-RU"/>
        </a:p>
      </dgm:t>
    </dgm:pt>
    <dgm:pt modelId="{3EBC7451-0606-4C87-AA86-5E3CFB506058}" type="pres">
      <dgm:prSet presAssocID="{60B1E22B-1F26-4057-8B8E-EF0B3CED4B4B}" presName="node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5131C-091D-43B6-A80B-1389E693A48E}" type="pres">
      <dgm:prSet presAssocID="{A5FED351-1E70-4FD8-B63C-D7D3DA6E9654}" presName="sibTrans" presStyleCnt="0"/>
      <dgm:spPr/>
      <dgm:t>
        <a:bodyPr/>
        <a:lstStyle/>
        <a:p>
          <a:endParaRPr lang="ru-RU"/>
        </a:p>
      </dgm:t>
    </dgm:pt>
    <dgm:pt modelId="{13AB1BBD-8537-4928-ADBC-7F19585FE59B}" type="pres">
      <dgm:prSet presAssocID="{B95838AE-78EB-40C2-B441-C8B1CC330C53}" presName="node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AAFA7-81D9-4203-91D0-20169E2E21CA}" type="pres">
      <dgm:prSet presAssocID="{499BDA35-C6ED-404C-9975-607A56AEF273}" presName="vSp" presStyleCnt="0"/>
      <dgm:spPr/>
      <dgm:t>
        <a:bodyPr/>
        <a:lstStyle/>
        <a:p>
          <a:endParaRPr lang="ru-RU"/>
        </a:p>
      </dgm:t>
    </dgm:pt>
    <dgm:pt modelId="{8EE32954-BF81-4134-9085-8251D29C3AE7}" type="pres">
      <dgm:prSet presAssocID="{5BF022CD-427F-4C35-945E-C6452AB01B96}" presName="horFlow" presStyleCnt="0"/>
      <dgm:spPr/>
      <dgm:t>
        <a:bodyPr/>
        <a:lstStyle/>
        <a:p>
          <a:endParaRPr lang="ru-RU"/>
        </a:p>
      </dgm:t>
    </dgm:pt>
    <dgm:pt modelId="{0B7CF207-7013-478C-85FA-75B64AAEC19E}" type="pres">
      <dgm:prSet presAssocID="{5BF022CD-427F-4C35-945E-C6452AB01B96}" presName="bigChev" presStyleLbl="node1" presStyleIdx="2" presStyleCnt="3"/>
      <dgm:spPr/>
      <dgm:t>
        <a:bodyPr/>
        <a:lstStyle/>
        <a:p>
          <a:endParaRPr lang="ru-RU"/>
        </a:p>
      </dgm:t>
    </dgm:pt>
    <dgm:pt modelId="{B12307CC-B4A3-4B6F-8DC4-95D4E76E754F}" type="pres">
      <dgm:prSet presAssocID="{7915B22F-6D65-4B5B-A8EE-3B674DD8B172}" presName="parTrans" presStyleCnt="0"/>
      <dgm:spPr/>
      <dgm:t>
        <a:bodyPr/>
        <a:lstStyle/>
        <a:p>
          <a:endParaRPr lang="ru-RU"/>
        </a:p>
      </dgm:t>
    </dgm:pt>
    <dgm:pt modelId="{1FA523F7-2881-4F4C-BF1F-E3307FCC387F}" type="pres">
      <dgm:prSet presAssocID="{2D268ECF-3642-4CDD-BC98-A0AC11450042}" presName="node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F69C4-D742-46E1-A418-819E3FE64D0E}" type="pres">
      <dgm:prSet presAssocID="{181F879A-CFAC-4659-BEF9-A56042B3F7D1}" presName="sibTrans" presStyleCnt="0"/>
      <dgm:spPr/>
      <dgm:t>
        <a:bodyPr/>
        <a:lstStyle/>
        <a:p>
          <a:endParaRPr lang="ru-RU"/>
        </a:p>
      </dgm:t>
    </dgm:pt>
    <dgm:pt modelId="{22966ACB-F7B6-41D4-BC37-D0C2FB00EC50}" type="pres">
      <dgm:prSet presAssocID="{F3945EF0-D5A1-4E12-917D-7D7B6FC6ACCF}" presName="node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3D748-4659-4D5E-BB0D-2F494407E30C}" type="pres">
      <dgm:prSet presAssocID="{0CDFFBE3-406A-40DF-8D7E-EF4295B0B2E7}" presName="sibTrans" presStyleCnt="0"/>
      <dgm:spPr/>
      <dgm:t>
        <a:bodyPr/>
        <a:lstStyle/>
        <a:p>
          <a:endParaRPr lang="ru-RU"/>
        </a:p>
      </dgm:t>
    </dgm:pt>
    <dgm:pt modelId="{6CCB9519-6B32-4BF7-95FF-4671FB1647DA}" type="pres">
      <dgm:prSet presAssocID="{FA8FCE40-6F53-4AEF-8E14-204FC599B777}" presName="node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D92ABE-1B8B-4FFA-A9E1-90313DFEDE6B}" srcId="{D3BE3216-0931-40F9-8001-4942DC87A3CB}" destId="{5BF022CD-427F-4C35-945E-C6452AB01B96}" srcOrd="2" destOrd="0" parTransId="{6CC89319-B71F-44B3-AAA2-CFF0C5F45371}" sibTransId="{5F803903-9E7B-48F4-97A4-1EFB4BB385AA}"/>
    <dgm:cxn modelId="{CD9D31A3-0FB4-481D-8428-020B19D1F1E8}" type="presOf" srcId="{FA8FCE40-6F53-4AEF-8E14-204FC599B777}" destId="{6CCB9519-6B32-4BF7-95FF-4671FB1647DA}" srcOrd="0" destOrd="0" presId="urn:microsoft.com/office/officeart/2005/8/layout/lProcess3"/>
    <dgm:cxn modelId="{00760668-6026-42A9-9751-F438E849D21F}" srcId="{05AA01C3-B23F-46FF-97FA-FD405FF9479B}" destId="{3EFF91BB-F2F9-4F48-BD7E-55550423EFFF}" srcOrd="2" destOrd="0" parTransId="{3A1F17B7-0C25-4AA2-8321-63670E3A03F4}" sibTransId="{A0E30C50-9233-449B-8ACF-CFA71135BDEF}"/>
    <dgm:cxn modelId="{8D7E02EF-B477-4220-9ABB-BD850114CCA9}" srcId="{499BDA35-C6ED-404C-9975-607A56AEF273}" destId="{60B1E22B-1F26-4057-8B8E-EF0B3CED4B4B}" srcOrd="1" destOrd="0" parTransId="{5E61ED6C-9CBD-4D48-9992-6805A180D67A}" sibTransId="{A5FED351-1E70-4FD8-B63C-D7D3DA6E9654}"/>
    <dgm:cxn modelId="{3283D727-6520-4E44-91E6-72B960BB263E}" srcId="{499BDA35-C6ED-404C-9975-607A56AEF273}" destId="{D8C196A8-7EC8-407D-B2A3-9C3B433CD50A}" srcOrd="0" destOrd="0" parTransId="{99853E98-563B-4D1A-95F9-EED1A81DEFF3}" sibTransId="{E7A897C2-7363-48BA-A33D-17B0286E9344}"/>
    <dgm:cxn modelId="{305B054D-7F8B-4414-A7CA-C7FFD85988CC}" srcId="{499BDA35-C6ED-404C-9975-607A56AEF273}" destId="{B95838AE-78EB-40C2-B441-C8B1CC330C53}" srcOrd="2" destOrd="0" parTransId="{0EBDD1F3-220A-45B3-8AF2-EA55453F148C}" sibTransId="{B1FD17BE-A4E7-4103-A937-1B48853BF2BD}"/>
    <dgm:cxn modelId="{774C4C7A-9902-4CD1-9C0D-DACE1975A179}" type="presOf" srcId="{5BF022CD-427F-4C35-945E-C6452AB01B96}" destId="{0B7CF207-7013-478C-85FA-75B64AAEC19E}" srcOrd="0" destOrd="0" presId="urn:microsoft.com/office/officeart/2005/8/layout/lProcess3"/>
    <dgm:cxn modelId="{63F24C4B-7785-4340-A968-C7874AC0A498}" srcId="{05AA01C3-B23F-46FF-97FA-FD405FF9479B}" destId="{075BCD0C-E53B-4639-9C95-BD9C09F2A5F3}" srcOrd="1" destOrd="0" parTransId="{2BFBAAAF-EBD2-47B9-86A8-E4E07C9CED1C}" sibTransId="{C1A5EB89-A86C-4FD9-AB9E-2429322C8B66}"/>
    <dgm:cxn modelId="{3C8B5803-AE1B-4BA6-A589-85FDD7599CD9}" srcId="{5BF022CD-427F-4C35-945E-C6452AB01B96}" destId="{2D268ECF-3642-4CDD-BC98-A0AC11450042}" srcOrd="0" destOrd="0" parTransId="{7915B22F-6D65-4B5B-A8EE-3B674DD8B172}" sibTransId="{181F879A-CFAC-4659-BEF9-A56042B3F7D1}"/>
    <dgm:cxn modelId="{5651C988-B7C1-4FC0-B08A-8B69EF061C7B}" type="presOf" srcId="{D3BE3216-0931-40F9-8001-4942DC87A3CB}" destId="{C1E89426-C7E9-45DE-9D9B-F9B01076DA1F}" srcOrd="0" destOrd="0" presId="urn:microsoft.com/office/officeart/2005/8/layout/lProcess3"/>
    <dgm:cxn modelId="{631E41CA-8118-44E2-B88D-4EDDC4D57492}" type="presOf" srcId="{075BCD0C-E53B-4639-9C95-BD9C09F2A5F3}" destId="{B9F65B6A-F57F-47DF-B6EE-26C99F07E23E}" srcOrd="0" destOrd="0" presId="urn:microsoft.com/office/officeart/2005/8/layout/lProcess3"/>
    <dgm:cxn modelId="{DAAD89D8-C178-4139-94F6-0FBEF514DA9D}" type="presOf" srcId="{BC01A640-124C-41E1-BF8D-A73E2601989A}" destId="{3883A31E-8FA3-4C7C-B21B-6930B84EAA34}" srcOrd="0" destOrd="0" presId="urn:microsoft.com/office/officeart/2005/8/layout/lProcess3"/>
    <dgm:cxn modelId="{17309827-B250-4106-B5FC-599E6BCFF129}" srcId="{D3BE3216-0931-40F9-8001-4942DC87A3CB}" destId="{499BDA35-C6ED-404C-9975-607A56AEF273}" srcOrd="1" destOrd="0" parTransId="{2DC8F308-CB59-442C-B7FB-C6B34A85CE03}" sibTransId="{14A669B4-0B25-4B25-B018-272B4F2EE569}"/>
    <dgm:cxn modelId="{CAC33125-9BAF-48C3-AD75-781BD921E2B5}" srcId="{5BF022CD-427F-4C35-945E-C6452AB01B96}" destId="{FA8FCE40-6F53-4AEF-8E14-204FC599B777}" srcOrd="2" destOrd="0" parTransId="{F5A6F473-9594-4A01-9F2A-D834191EDDC3}" sibTransId="{FDDE581A-AC48-462E-8096-76EDFC891547}"/>
    <dgm:cxn modelId="{358F1F1D-22D0-4D52-A2B4-A52297EECBDD}" type="presOf" srcId="{F3945EF0-D5A1-4E12-917D-7D7B6FC6ACCF}" destId="{22966ACB-F7B6-41D4-BC37-D0C2FB00EC50}" srcOrd="0" destOrd="0" presId="urn:microsoft.com/office/officeart/2005/8/layout/lProcess3"/>
    <dgm:cxn modelId="{29CF900C-67F8-418E-9805-4BB38CD9D679}" type="presOf" srcId="{2D268ECF-3642-4CDD-BC98-A0AC11450042}" destId="{1FA523F7-2881-4F4C-BF1F-E3307FCC387F}" srcOrd="0" destOrd="0" presId="urn:microsoft.com/office/officeart/2005/8/layout/lProcess3"/>
    <dgm:cxn modelId="{F233C333-7F16-47BF-B7B0-E724E4A05C16}" srcId="{5BF022CD-427F-4C35-945E-C6452AB01B96}" destId="{F3945EF0-D5A1-4E12-917D-7D7B6FC6ACCF}" srcOrd="1" destOrd="0" parTransId="{607AD86F-2905-4BF9-ABEA-3709AAF2D912}" sibTransId="{0CDFFBE3-406A-40DF-8D7E-EF4295B0B2E7}"/>
    <dgm:cxn modelId="{23DD05C9-30D8-4CD5-89CD-0216A14AC6BA}" srcId="{D3BE3216-0931-40F9-8001-4942DC87A3CB}" destId="{05AA01C3-B23F-46FF-97FA-FD405FF9479B}" srcOrd="0" destOrd="0" parTransId="{4C6D2494-4F84-42FA-9E41-52A9EF1CFF18}" sibTransId="{75BA8C95-E16A-45B0-B064-AA3531EB6F24}"/>
    <dgm:cxn modelId="{DCE14F34-5901-4A0C-AACD-B6349CFE2A8C}" type="presOf" srcId="{05AA01C3-B23F-46FF-97FA-FD405FF9479B}" destId="{D309BFF6-F390-4D59-9078-6A48F4962CC3}" srcOrd="0" destOrd="0" presId="urn:microsoft.com/office/officeart/2005/8/layout/lProcess3"/>
    <dgm:cxn modelId="{A6E495EC-C0AD-422B-B670-193A6C0AAF3F}" type="presOf" srcId="{60B1E22B-1F26-4057-8B8E-EF0B3CED4B4B}" destId="{3EBC7451-0606-4C87-AA86-5E3CFB506058}" srcOrd="0" destOrd="0" presId="urn:microsoft.com/office/officeart/2005/8/layout/lProcess3"/>
    <dgm:cxn modelId="{89888CA8-9988-49CC-9595-C9799AB9D239}" type="presOf" srcId="{B95838AE-78EB-40C2-B441-C8B1CC330C53}" destId="{13AB1BBD-8537-4928-ADBC-7F19585FE59B}" srcOrd="0" destOrd="0" presId="urn:microsoft.com/office/officeart/2005/8/layout/lProcess3"/>
    <dgm:cxn modelId="{1ADD8CB2-0F4D-4D64-BD65-A996AD47E493}" srcId="{05AA01C3-B23F-46FF-97FA-FD405FF9479B}" destId="{BC01A640-124C-41E1-BF8D-A73E2601989A}" srcOrd="0" destOrd="0" parTransId="{DA49CB09-1328-4331-A5B6-211470D189E7}" sibTransId="{25AE0D71-769B-40CB-81AB-8E9B8E606397}"/>
    <dgm:cxn modelId="{842FB331-4C8F-46CB-B369-6495C2B17564}" type="presOf" srcId="{3EFF91BB-F2F9-4F48-BD7E-55550423EFFF}" destId="{565CE7C9-79BE-4767-860C-5D888BD2736A}" srcOrd="0" destOrd="0" presId="urn:microsoft.com/office/officeart/2005/8/layout/lProcess3"/>
    <dgm:cxn modelId="{2FC3992F-3CAE-4026-9CD5-2AF265064036}" type="presOf" srcId="{D8C196A8-7EC8-407D-B2A3-9C3B433CD50A}" destId="{6814D680-E12D-46B8-9C96-C8D73F8974EB}" srcOrd="0" destOrd="0" presId="urn:microsoft.com/office/officeart/2005/8/layout/lProcess3"/>
    <dgm:cxn modelId="{DD5028CA-339F-4A00-AEAD-0FD5E76F9754}" type="presOf" srcId="{499BDA35-C6ED-404C-9975-607A56AEF273}" destId="{721C9DDE-D539-457F-856C-C6238D48C66D}" srcOrd="0" destOrd="0" presId="urn:microsoft.com/office/officeart/2005/8/layout/lProcess3"/>
    <dgm:cxn modelId="{68C573B6-8AC4-4485-9F22-DC172B08E4AC}" type="presParOf" srcId="{C1E89426-C7E9-45DE-9D9B-F9B01076DA1F}" destId="{BA062C24-0B5C-4944-9981-A79205A61D7B}" srcOrd="0" destOrd="0" presId="urn:microsoft.com/office/officeart/2005/8/layout/lProcess3"/>
    <dgm:cxn modelId="{E48B07E1-47BF-41EC-9E6C-BFBC3C303E89}" type="presParOf" srcId="{BA062C24-0B5C-4944-9981-A79205A61D7B}" destId="{D309BFF6-F390-4D59-9078-6A48F4962CC3}" srcOrd="0" destOrd="0" presId="urn:microsoft.com/office/officeart/2005/8/layout/lProcess3"/>
    <dgm:cxn modelId="{9A515070-219C-44E3-AFAF-E67EBA4B6B67}" type="presParOf" srcId="{BA062C24-0B5C-4944-9981-A79205A61D7B}" destId="{F89D4B4A-C931-4E50-BEC5-F903EAAED18C}" srcOrd="1" destOrd="0" presId="urn:microsoft.com/office/officeart/2005/8/layout/lProcess3"/>
    <dgm:cxn modelId="{05DA0472-3D33-4020-83E9-213F26B1881C}" type="presParOf" srcId="{BA062C24-0B5C-4944-9981-A79205A61D7B}" destId="{3883A31E-8FA3-4C7C-B21B-6930B84EAA34}" srcOrd="2" destOrd="0" presId="urn:microsoft.com/office/officeart/2005/8/layout/lProcess3"/>
    <dgm:cxn modelId="{6E65881D-81DD-4AE0-8BE2-175299C7DD42}" type="presParOf" srcId="{BA062C24-0B5C-4944-9981-A79205A61D7B}" destId="{87A27076-5436-412D-8E48-56659FD9121D}" srcOrd="3" destOrd="0" presId="urn:microsoft.com/office/officeart/2005/8/layout/lProcess3"/>
    <dgm:cxn modelId="{073FD0B1-A470-4BE1-B08C-4A2C3307C7C3}" type="presParOf" srcId="{BA062C24-0B5C-4944-9981-A79205A61D7B}" destId="{B9F65B6A-F57F-47DF-B6EE-26C99F07E23E}" srcOrd="4" destOrd="0" presId="urn:microsoft.com/office/officeart/2005/8/layout/lProcess3"/>
    <dgm:cxn modelId="{A853399A-EAF6-433B-81AA-D4E97982C96B}" type="presParOf" srcId="{BA062C24-0B5C-4944-9981-A79205A61D7B}" destId="{B51DE934-BDA9-443E-9A14-3D0ADAC449C9}" srcOrd="5" destOrd="0" presId="urn:microsoft.com/office/officeart/2005/8/layout/lProcess3"/>
    <dgm:cxn modelId="{91DECEC0-AEE1-4AAE-8FE2-94FFBE543960}" type="presParOf" srcId="{BA062C24-0B5C-4944-9981-A79205A61D7B}" destId="{565CE7C9-79BE-4767-860C-5D888BD2736A}" srcOrd="6" destOrd="0" presId="urn:microsoft.com/office/officeart/2005/8/layout/lProcess3"/>
    <dgm:cxn modelId="{23C00A84-90A8-44FE-A819-A4FB133B9B89}" type="presParOf" srcId="{C1E89426-C7E9-45DE-9D9B-F9B01076DA1F}" destId="{6DD3F812-B5DC-406E-A5D9-AC4695C44047}" srcOrd="1" destOrd="0" presId="urn:microsoft.com/office/officeart/2005/8/layout/lProcess3"/>
    <dgm:cxn modelId="{3B866DB9-3223-4D6A-8EE0-01D6981536D8}" type="presParOf" srcId="{C1E89426-C7E9-45DE-9D9B-F9B01076DA1F}" destId="{5DF1252E-BD36-41A7-A151-49B47B58C658}" srcOrd="2" destOrd="0" presId="urn:microsoft.com/office/officeart/2005/8/layout/lProcess3"/>
    <dgm:cxn modelId="{74D41887-2B67-490E-9F62-82DA7F6835FF}" type="presParOf" srcId="{5DF1252E-BD36-41A7-A151-49B47B58C658}" destId="{721C9DDE-D539-457F-856C-C6238D48C66D}" srcOrd="0" destOrd="0" presId="urn:microsoft.com/office/officeart/2005/8/layout/lProcess3"/>
    <dgm:cxn modelId="{2BE35F9A-C0C5-4397-8948-1809033A2C87}" type="presParOf" srcId="{5DF1252E-BD36-41A7-A151-49B47B58C658}" destId="{3A89B0F0-58EA-4EB8-B11F-59DBF1DC20E5}" srcOrd="1" destOrd="0" presId="urn:microsoft.com/office/officeart/2005/8/layout/lProcess3"/>
    <dgm:cxn modelId="{951080C9-B16D-4E56-BEBB-42E12CEDA46B}" type="presParOf" srcId="{5DF1252E-BD36-41A7-A151-49B47B58C658}" destId="{6814D680-E12D-46B8-9C96-C8D73F8974EB}" srcOrd="2" destOrd="0" presId="urn:microsoft.com/office/officeart/2005/8/layout/lProcess3"/>
    <dgm:cxn modelId="{151F721A-2030-4CE7-A693-5E7139A40802}" type="presParOf" srcId="{5DF1252E-BD36-41A7-A151-49B47B58C658}" destId="{4737CBE9-3708-46BE-8204-DE3A90F9FA8A}" srcOrd="3" destOrd="0" presId="urn:microsoft.com/office/officeart/2005/8/layout/lProcess3"/>
    <dgm:cxn modelId="{D1DC489A-55C2-4A8D-9062-8C5938C720CE}" type="presParOf" srcId="{5DF1252E-BD36-41A7-A151-49B47B58C658}" destId="{3EBC7451-0606-4C87-AA86-5E3CFB506058}" srcOrd="4" destOrd="0" presId="urn:microsoft.com/office/officeart/2005/8/layout/lProcess3"/>
    <dgm:cxn modelId="{8625C39B-4366-40A2-8547-75505F8C1B9E}" type="presParOf" srcId="{5DF1252E-BD36-41A7-A151-49B47B58C658}" destId="{EFD5131C-091D-43B6-A80B-1389E693A48E}" srcOrd="5" destOrd="0" presId="urn:microsoft.com/office/officeart/2005/8/layout/lProcess3"/>
    <dgm:cxn modelId="{ABCAAF93-930A-44A2-BEC4-3AE5C3633E70}" type="presParOf" srcId="{5DF1252E-BD36-41A7-A151-49B47B58C658}" destId="{13AB1BBD-8537-4928-ADBC-7F19585FE59B}" srcOrd="6" destOrd="0" presId="urn:microsoft.com/office/officeart/2005/8/layout/lProcess3"/>
    <dgm:cxn modelId="{19B7DDC4-E3F1-43EA-965A-44B84F0ADEEB}" type="presParOf" srcId="{C1E89426-C7E9-45DE-9D9B-F9B01076DA1F}" destId="{AD8AAFA7-81D9-4203-91D0-20169E2E21CA}" srcOrd="3" destOrd="0" presId="urn:microsoft.com/office/officeart/2005/8/layout/lProcess3"/>
    <dgm:cxn modelId="{FE08DB32-3976-4B66-BCDA-21A252FF7F0D}" type="presParOf" srcId="{C1E89426-C7E9-45DE-9D9B-F9B01076DA1F}" destId="{8EE32954-BF81-4134-9085-8251D29C3AE7}" srcOrd="4" destOrd="0" presId="urn:microsoft.com/office/officeart/2005/8/layout/lProcess3"/>
    <dgm:cxn modelId="{53843A38-618A-4C0E-AF04-D9D132D02923}" type="presParOf" srcId="{8EE32954-BF81-4134-9085-8251D29C3AE7}" destId="{0B7CF207-7013-478C-85FA-75B64AAEC19E}" srcOrd="0" destOrd="0" presId="urn:microsoft.com/office/officeart/2005/8/layout/lProcess3"/>
    <dgm:cxn modelId="{AAEA1605-DF1A-4B63-AF9F-2600EAD60200}" type="presParOf" srcId="{8EE32954-BF81-4134-9085-8251D29C3AE7}" destId="{B12307CC-B4A3-4B6F-8DC4-95D4E76E754F}" srcOrd="1" destOrd="0" presId="urn:microsoft.com/office/officeart/2005/8/layout/lProcess3"/>
    <dgm:cxn modelId="{DDE8182E-39E6-4B96-8DE0-4BA236C01F90}" type="presParOf" srcId="{8EE32954-BF81-4134-9085-8251D29C3AE7}" destId="{1FA523F7-2881-4F4C-BF1F-E3307FCC387F}" srcOrd="2" destOrd="0" presId="urn:microsoft.com/office/officeart/2005/8/layout/lProcess3"/>
    <dgm:cxn modelId="{E3727A47-DE2F-48DB-AC1D-75F9A5992EAE}" type="presParOf" srcId="{8EE32954-BF81-4134-9085-8251D29C3AE7}" destId="{ACAF69C4-D742-46E1-A418-819E3FE64D0E}" srcOrd="3" destOrd="0" presId="urn:microsoft.com/office/officeart/2005/8/layout/lProcess3"/>
    <dgm:cxn modelId="{AD0AD7CB-3498-4DC7-A361-2E0FEED065DB}" type="presParOf" srcId="{8EE32954-BF81-4134-9085-8251D29C3AE7}" destId="{22966ACB-F7B6-41D4-BC37-D0C2FB00EC50}" srcOrd="4" destOrd="0" presId="urn:microsoft.com/office/officeart/2005/8/layout/lProcess3"/>
    <dgm:cxn modelId="{B3D0871F-178D-49D2-A6F8-A74A6877B69C}" type="presParOf" srcId="{8EE32954-BF81-4134-9085-8251D29C3AE7}" destId="{6213D748-4659-4D5E-BB0D-2F494407E30C}" srcOrd="5" destOrd="0" presId="urn:microsoft.com/office/officeart/2005/8/layout/lProcess3"/>
    <dgm:cxn modelId="{3066F871-0C3C-41B8-AB2D-B573A6B977C8}" type="presParOf" srcId="{8EE32954-BF81-4134-9085-8251D29C3AE7}" destId="{6CCB9519-6B32-4BF7-95FF-4671FB1647DA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E8288-B30F-4B4E-ADCD-17647322D4E3}">
      <dsp:nvSpPr>
        <dsp:cNvPr id="0" name=""/>
        <dsp:cNvSpPr/>
      </dsp:nvSpPr>
      <dsp:spPr>
        <a:xfrm>
          <a:off x="0" y="136238"/>
          <a:ext cx="7846987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Результаты приема в </a:t>
          </a:r>
          <a:r>
            <a:rPr lang="ru-RU" sz="2000" b="1" kern="1200" dirty="0" err="1" smtClean="0"/>
            <a:t>СыктГУ</a:t>
          </a:r>
          <a:r>
            <a:rPr lang="ru-RU" sz="2000" b="1" kern="1200" dirty="0" smtClean="0"/>
            <a:t> в 2014 году</a:t>
          </a:r>
          <a:r>
            <a:rPr lang="en-US" sz="2000" b="1" kern="1200" dirty="0" smtClean="0"/>
            <a:t> </a:t>
          </a:r>
          <a:r>
            <a:rPr lang="ru-RU" sz="2000" b="1" kern="1200" dirty="0" smtClean="0"/>
            <a:t>(</a:t>
          </a:r>
          <a:r>
            <a:rPr lang="ru-RU" sz="2000" b="1" kern="1200" dirty="0" err="1" smtClean="0"/>
            <a:t>бакалавриат</a:t>
          </a:r>
          <a:r>
            <a:rPr lang="ru-RU" sz="2000" b="1" kern="1200" dirty="0" smtClean="0"/>
            <a:t>, </a:t>
          </a:r>
          <a:r>
            <a:rPr lang="ru-RU" sz="2000" b="1" kern="1200" dirty="0" err="1" smtClean="0"/>
            <a:t>специалитет</a:t>
          </a:r>
          <a:r>
            <a:rPr lang="ru-RU" sz="2000" b="1" kern="1200" dirty="0" smtClean="0"/>
            <a:t>)</a:t>
          </a:r>
          <a:endParaRPr lang="ru-RU" sz="2000" kern="1200" dirty="0"/>
        </a:p>
      </dsp:txBody>
      <dsp:txXfrm>
        <a:off x="23417" y="159655"/>
        <a:ext cx="7800153" cy="432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B6689-77DD-4771-BB20-36C367E3B042}">
      <dsp:nvSpPr>
        <dsp:cNvPr id="0" name=""/>
        <dsp:cNvSpPr/>
      </dsp:nvSpPr>
      <dsp:spPr>
        <a:xfrm>
          <a:off x="0" y="0"/>
          <a:ext cx="7998913" cy="9338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Принципы организации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профориентационной</a:t>
          </a:r>
          <a:r>
            <a:rPr lang="ru-RU" sz="2000" b="1" kern="1200" dirty="0" smtClean="0"/>
            <a:t> работы  в 2014 году</a:t>
          </a:r>
          <a:endParaRPr lang="ru-RU" sz="2000" b="1" kern="1200" dirty="0"/>
        </a:p>
      </dsp:txBody>
      <dsp:txXfrm>
        <a:off x="45586" y="45586"/>
        <a:ext cx="7907741" cy="842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352C7-24B0-43DE-9B62-20BDD9EFCE5E}">
      <dsp:nvSpPr>
        <dsp:cNvPr id="0" name=""/>
        <dsp:cNvSpPr/>
      </dsp:nvSpPr>
      <dsp:spPr>
        <a:xfrm>
          <a:off x="509940" y="0"/>
          <a:ext cx="6502400" cy="4064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60DB46-FCAB-4E6D-9E05-AC7E285419AC}">
      <dsp:nvSpPr>
        <dsp:cNvPr id="0" name=""/>
        <dsp:cNvSpPr/>
      </dsp:nvSpPr>
      <dsp:spPr>
        <a:xfrm>
          <a:off x="1335745" y="2804972"/>
          <a:ext cx="169062" cy="169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210680-990A-4C66-89C8-F70C86D08CA9}">
      <dsp:nvSpPr>
        <dsp:cNvPr id="0" name=""/>
        <dsp:cNvSpPr/>
      </dsp:nvSpPr>
      <dsp:spPr>
        <a:xfrm>
          <a:off x="7" y="2889504"/>
          <a:ext cx="2662246" cy="117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83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Увязка со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Стратегией развития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Республики Коми </a:t>
          </a:r>
          <a:endParaRPr lang="ru-RU" sz="2000" b="1" kern="1200" dirty="0"/>
        </a:p>
      </dsp:txBody>
      <dsp:txXfrm>
        <a:off x="7" y="2889504"/>
        <a:ext cx="2662246" cy="1174496"/>
      </dsp:txXfrm>
    </dsp:sp>
    <dsp:sp modelId="{55A6C88E-1834-4AA0-B943-1C4565F5722B}">
      <dsp:nvSpPr>
        <dsp:cNvPr id="0" name=""/>
        <dsp:cNvSpPr/>
      </dsp:nvSpPr>
      <dsp:spPr>
        <a:xfrm>
          <a:off x="2828046" y="1700377"/>
          <a:ext cx="305612" cy="3056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32D68E-5196-4526-B91B-648690F372CE}">
      <dsp:nvSpPr>
        <dsp:cNvPr id="0" name=""/>
        <dsp:cNvSpPr/>
      </dsp:nvSpPr>
      <dsp:spPr>
        <a:xfrm>
          <a:off x="2337708" y="1853183"/>
          <a:ext cx="2846865" cy="2210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38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Привлечение работодателей к </a:t>
          </a:r>
          <a:r>
            <a:rPr lang="ru-RU" sz="2000" b="1" kern="1200" dirty="0" err="1" smtClean="0"/>
            <a:t>профориентационной</a:t>
          </a:r>
          <a:r>
            <a:rPr lang="ru-RU" sz="2000" b="1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работе</a:t>
          </a:r>
          <a:endParaRPr lang="ru-RU" sz="2000" b="1" kern="1200" dirty="0"/>
        </a:p>
      </dsp:txBody>
      <dsp:txXfrm>
        <a:off x="2337708" y="1853183"/>
        <a:ext cx="2846865" cy="2210816"/>
      </dsp:txXfrm>
    </dsp:sp>
    <dsp:sp modelId="{0A21BC38-63AF-4329-9AC2-6BBFADF7B366}">
      <dsp:nvSpPr>
        <dsp:cNvPr id="0" name=""/>
        <dsp:cNvSpPr/>
      </dsp:nvSpPr>
      <dsp:spPr>
        <a:xfrm>
          <a:off x="4622708" y="1028191"/>
          <a:ext cx="422656" cy="4226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BA26A0-5078-44F6-BE63-171483989C6D}">
      <dsp:nvSpPr>
        <dsp:cNvPr id="0" name=""/>
        <dsp:cNvSpPr/>
      </dsp:nvSpPr>
      <dsp:spPr>
        <a:xfrm>
          <a:off x="4475018" y="1187097"/>
          <a:ext cx="3161180" cy="282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957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Использование интернет технологий: социальные сети, «Выбери себя»</a:t>
          </a:r>
          <a:endParaRPr lang="ru-RU" sz="2000" b="1" kern="1200" dirty="0"/>
        </a:p>
      </dsp:txBody>
      <dsp:txXfrm>
        <a:off x="4475018" y="1187097"/>
        <a:ext cx="3161180" cy="2824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B6F7A-31DE-43F9-B7D8-C2E0BD4F9C33}">
      <dsp:nvSpPr>
        <dsp:cNvPr id="0" name=""/>
        <dsp:cNvSpPr/>
      </dsp:nvSpPr>
      <dsp:spPr>
        <a:xfrm>
          <a:off x="0" y="0"/>
          <a:ext cx="8204274" cy="79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Наиболее важная информация о вузе для учащихся образовательных организаций среднего (полного) общего образования</a:t>
          </a:r>
          <a:endParaRPr lang="ru-RU" sz="2000" kern="1200" dirty="0"/>
        </a:p>
      </dsp:txBody>
      <dsp:txXfrm>
        <a:off x="38838" y="38838"/>
        <a:ext cx="8126598" cy="7179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9BFF6-F390-4D59-9078-6A48F4962CC3}">
      <dsp:nvSpPr>
        <dsp:cNvPr id="0" name=""/>
        <dsp:cNvSpPr/>
      </dsp:nvSpPr>
      <dsp:spPr>
        <a:xfrm>
          <a:off x="5251" y="500835"/>
          <a:ext cx="2694232" cy="10776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I</a:t>
          </a:r>
          <a:r>
            <a:rPr lang="ru-RU" sz="1500" b="1" kern="1200" dirty="0" smtClean="0"/>
            <a:t> этап  «От профориентации» к целевому приёму» </a:t>
          </a:r>
          <a:r>
            <a:rPr lang="ru-RU" sz="1500" kern="1200" dirty="0" smtClean="0"/>
            <a:t>:</a:t>
          </a:r>
          <a:endParaRPr lang="ru-RU" sz="1500" kern="1200" dirty="0"/>
        </a:p>
      </dsp:txBody>
      <dsp:txXfrm>
        <a:off x="544098" y="500835"/>
        <a:ext cx="1616539" cy="1077693"/>
      </dsp:txXfrm>
    </dsp:sp>
    <dsp:sp modelId="{3883A31E-8FA3-4C7C-B21B-6930B84EAA34}">
      <dsp:nvSpPr>
        <dsp:cNvPr id="0" name=""/>
        <dsp:cNvSpPr/>
      </dsp:nvSpPr>
      <dsp:spPr>
        <a:xfrm>
          <a:off x="2349234" y="592439"/>
          <a:ext cx="2236213" cy="8944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Школа, ВУЗ, Работодатель</a:t>
          </a:r>
          <a:endParaRPr lang="ru-RU" sz="1600" b="1" kern="1200" dirty="0"/>
        </a:p>
      </dsp:txBody>
      <dsp:txXfrm>
        <a:off x="2796477" y="592439"/>
        <a:ext cx="1341728" cy="894485"/>
      </dsp:txXfrm>
    </dsp:sp>
    <dsp:sp modelId="{B9F65B6A-F57F-47DF-B6EE-26C99F07E23E}">
      <dsp:nvSpPr>
        <dsp:cNvPr id="0" name=""/>
        <dsp:cNvSpPr/>
      </dsp:nvSpPr>
      <dsp:spPr>
        <a:xfrm>
          <a:off x="4272377" y="592439"/>
          <a:ext cx="2236213" cy="8944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Проведение  олимпиад, профильные классы… </a:t>
          </a:r>
          <a:endParaRPr lang="ru-RU" sz="1600" b="1" kern="1200" dirty="0"/>
        </a:p>
      </dsp:txBody>
      <dsp:txXfrm>
        <a:off x="4719620" y="592439"/>
        <a:ext cx="1341728" cy="894485"/>
      </dsp:txXfrm>
    </dsp:sp>
    <dsp:sp modelId="{565CE7C9-79BE-4767-860C-5D888BD2736A}">
      <dsp:nvSpPr>
        <dsp:cNvPr id="0" name=""/>
        <dsp:cNvSpPr/>
      </dsp:nvSpPr>
      <dsp:spPr>
        <a:xfrm>
          <a:off x="6195521" y="592439"/>
          <a:ext cx="2236213" cy="8944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Договор на целевой приём</a:t>
          </a:r>
          <a:endParaRPr lang="ru-RU" sz="1600" b="1" kern="1200" dirty="0"/>
        </a:p>
      </dsp:txBody>
      <dsp:txXfrm>
        <a:off x="6642764" y="592439"/>
        <a:ext cx="1341728" cy="894485"/>
      </dsp:txXfrm>
    </dsp:sp>
    <dsp:sp modelId="{721C9DDE-D539-457F-856C-C6238D48C66D}">
      <dsp:nvSpPr>
        <dsp:cNvPr id="0" name=""/>
        <dsp:cNvSpPr/>
      </dsp:nvSpPr>
      <dsp:spPr>
        <a:xfrm>
          <a:off x="5251" y="1729405"/>
          <a:ext cx="2694232" cy="10776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II</a:t>
          </a:r>
          <a:r>
            <a:rPr lang="ru-RU" sz="1500" b="1" kern="1200" dirty="0" smtClean="0"/>
            <a:t> этап «Формирование резерва «Команда «Новой республики» </a:t>
          </a:r>
          <a:r>
            <a:rPr lang="ru-RU" sz="1500" kern="1200" dirty="0" smtClean="0"/>
            <a:t> </a:t>
          </a:r>
          <a:endParaRPr lang="ru-RU" sz="1500" kern="1200" dirty="0"/>
        </a:p>
      </dsp:txBody>
      <dsp:txXfrm>
        <a:off x="544098" y="1729405"/>
        <a:ext cx="1616539" cy="1077693"/>
      </dsp:txXfrm>
    </dsp:sp>
    <dsp:sp modelId="{6814D680-E12D-46B8-9C96-C8D73F8974EB}">
      <dsp:nvSpPr>
        <dsp:cNvPr id="0" name=""/>
        <dsp:cNvSpPr/>
      </dsp:nvSpPr>
      <dsp:spPr>
        <a:xfrm>
          <a:off x="2349234" y="1821009"/>
          <a:ext cx="2236213" cy="8944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ВУЗ/СПО, Студент - «Отличник» ( </a:t>
          </a:r>
          <a:r>
            <a:rPr lang="en-US" sz="1400" b="1" kern="1200" dirty="0" smtClean="0"/>
            <a:t>I</a:t>
          </a:r>
          <a:r>
            <a:rPr lang="ru-RU" sz="1400" b="1" kern="1200" dirty="0" smtClean="0"/>
            <a:t>, </a:t>
          </a:r>
          <a:r>
            <a:rPr lang="en-US" sz="1400" b="1" kern="1200" dirty="0" smtClean="0"/>
            <a:t>II</a:t>
          </a:r>
          <a:r>
            <a:rPr lang="ru-RU" sz="1400" b="1" kern="1200" dirty="0" smtClean="0"/>
            <a:t> курс), Работодатель</a:t>
          </a:r>
          <a:endParaRPr lang="ru-RU" sz="1400" b="1" kern="1200" dirty="0"/>
        </a:p>
      </dsp:txBody>
      <dsp:txXfrm>
        <a:off x="2796477" y="1821009"/>
        <a:ext cx="1341728" cy="894485"/>
      </dsp:txXfrm>
    </dsp:sp>
    <dsp:sp modelId="{3EBC7451-0606-4C87-AA86-5E3CFB506058}">
      <dsp:nvSpPr>
        <dsp:cNvPr id="0" name=""/>
        <dsp:cNvSpPr/>
      </dsp:nvSpPr>
      <dsp:spPr>
        <a:xfrm>
          <a:off x="4272377" y="1821009"/>
          <a:ext cx="2236213" cy="8944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Дополнительная подготовка по индивидуальной траектории</a:t>
          </a:r>
          <a:endParaRPr lang="ru-RU" sz="1400" b="1" kern="1200" dirty="0"/>
        </a:p>
      </dsp:txBody>
      <dsp:txXfrm>
        <a:off x="4719620" y="1821009"/>
        <a:ext cx="1341728" cy="894485"/>
      </dsp:txXfrm>
    </dsp:sp>
    <dsp:sp modelId="{13AB1BBD-8537-4928-ADBC-7F19585FE59B}">
      <dsp:nvSpPr>
        <dsp:cNvPr id="0" name=""/>
        <dsp:cNvSpPr/>
      </dsp:nvSpPr>
      <dsp:spPr>
        <a:xfrm>
          <a:off x="6195521" y="1821009"/>
          <a:ext cx="2236213" cy="8944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Заключение договоров на целевое обучение</a:t>
          </a:r>
          <a:endParaRPr lang="ru-RU" sz="1400" b="1" kern="1200" dirty="0"/>
        </a:p>
      </dsp:txBody>
      <dsp:txXfrm>
        <a:off x="6642764" y="1821009"/>
        <a:ext cx="1341728" cy="894485"/>
      </dsp:txXfrm>
    </dsp:sp>
    <dsp:sp modelId="{0B7CF207-7013-478C-85FA-75B64AAEC19E}">
      <dsp:nvSpPr>
        <dsp:cNvPr id="0" name=""/>
        <dsp:cNvSpPr/>
      </dsp:nvSpPr>
      <dsp:spPr>
        <a:xfrm>
          <a:off x="5251" y="2957975"/>
          <a:ext cx="2694232" cy="10776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III</a:t>
          </a:r>
          <a:r>
            <a:rPr lang="ru-RU" sz="1500" b="1" kern="1200" dirty="0" smtClean="0"/>
            <a:t> этап «Трудоустройство»</a:t>
          </a:r>
          <a:endParaRPr lang="ru-RU" sz="1500" b="1" kern="1200" dirty="0"/>
        </a:p>
      </dsp:txBody>
      <dsp:txXfrm>
        <a:off x="544098" y="2957975"/>
        <a:ext cx="1616539" cy="1077693"/>
      </dsp:txXfrm>
    </dsp:sp>
    <dsp:sp modelId="{1FA523F7-2881-4F4C-BF1F-E3307FCC387F}">
      <dsp:nvSpPr>
        <dsp:cNvPr id="0" name=""/>
        <dsp:cNvSpPr/>
      </dsp:nvSpPr>
      <dsp:spPr>
        <a:xfrm>
          <a:off x="2349234" y="3049579"/>
          <a:ext cx="2236213" cy="8944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Орган власти (координатор) , ВУЗ/СПО, работодатель, выпускник</a:t>
          </a:r>
          <a:endParaRPr lang="ru-RU" sz="1200" b="1" kern="1200" dirty="0"/>
        </a:p>
      </dsp:txBody>
      <dsp:txXfrm>
        <a:off x="2796477" y="3049579"/>
        <a:ext cx="1341728" cy="894485"/>
      </dsp:txXfrm>
    </dsp:sp>
    <dsp:sp modelId="{22966ACB-F7B6-41D4-BC37-D0C2FB00EC50}">
      <dsp:nvSpPr>
        <dsp:cNvPr id="0" name=""/>
        <dsp:cNvSpPr/>
      </dsp:nvSpPr>
      <dsp:spPr>
        <a:xfrm>
          <a:off x="4272377" y="3049579"/>
          <a:ext cx="2236213" cy="8944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Гарантированное трудоустройство «</a:t>
          </a:r>
          <a:r>
            <a:rPr lang="ru-RU" sz="1400" b="1" kern="1200" dirty="0" err="1" smtClean="0"/>
            <a:t>целевиков</a:t>
          </a:r>
          <a:r>
            <a:rPr lang="ru-RU" sz="1400" b="1" kern="1200" dirty="0" smtClean="0"/>
            <a:t>»</a:t>
          </a:r>
          <a:endParaRPr lang="ru-RU" sz="1400" b="1" kern="1200" dirty="0"/>
        </a:p>
      </dsp:txBody>
      <dsp:txXfrm>
        <a:off x="4719620" y="3049579"/>
        <a:ext cx="1341728" cy="894485"/>
      </dsp:txXfrm>
    </dsp:sp>
    <dsp:sp modelId="{6CCB9519-6B32-4BF7-95FF-4671FB1647DA}">
      <dsp:nvSpPr>
        <dsp:cNvPr id="0" name=""/>
        <dsp:cNvSpPr/>
      </dsp:nvSpPr>
      <dsp:spPr>
        <a:xfrm>
          <a:off x="6195521" y="3049579"/>
          <a:ext cx="2236213" cy="8944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Кадровое обеспечение</a:t>
          </a:r>
          <a:endParaRPr lang="ru-RU" sz="1400" b="1" kern="1200" dirty="0"/>
        </a:p>
      </dsp:txBody>
      <dsp:txXfrm>
        <a:off x="6642764" y="3049579"/>
        <a:ext cx="1341728" cy="894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9EBBB-7960-4E82-BBBC-5FC45B0B6363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0AAE4-3C51-4993-9FE4-B1A82CCAB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95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442B9-EC3B-4FD8-9369-B465F004C9B5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03B3-44C0-4244-A59A-CD0FBB2180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7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Сыктывкарский государственный университет на смотря на реорганизацию</a:t>
            </a:r>
            <a:r>
              <a:rPr lang="ru-RU" baseline="0" dirty="0" smtClean="0"/>
              <a:t> имеет положительную </a:t>
            </a:r>
            <a:r>
              <a:rPr lang="ru-RU" dirty="0" smtClean="0"/>
              <a:t> динамику показателей мониторинга эффективности, так как мы ведём постоянную работу по управлению их</a:t>
            </a:r>
            <a:r>
              <a:rPr lang="ru-RU" baseline="0" dirty="0" smtClean="0"/>
              <a:t> достижением, а также поиску партнёров, благодаря которым мы можем развивать свою эффективность.</a:t>
            </a:r>
          </a:p>
          <a:p>
            <a:r>
              <a:rPr lang="ru-RU" dirty="0" smtClean="0"/>
              <a:t>Основной показатель в структуре показателей эффективности </a:t>
            </a:r>
            <a:r>
              <a:rPr lang="ru-RU" b="1" dirty="0" smtClean="0"/>
              <a:t>«Образовательной деятельности» </a:t>
            </a:r>
            <a:r>
              <a:rPr lang="ru-RU" dirty="0" smtClean="0"/>
              <a:t>- показатель среднего</a:t>
            </a:r>
            <a:r>
              <a:rPr lang="ru-RU" baseline="0" dirty="0" smtClean="0"/>
              <a:t> балла ЕГЭ. Для его выполнения необходима «Объединённая атака» абитуриентов на удержание лучших «</a:t>
            </a:r>
            <a:r>
              <a:rPr lang="ru-RU" baseline="0" dirty="0" err="1" smtClean="0"/>
              <a:t>высокобальников</a:t>
            </a:r>
            <a:r>
              <a:rPr lang="ru-RU" baseline="0" dirty="0" smtClean="0"/>
              <a:t>» в Республике Коми, так как поступая в другие вузы России, они не как правило, не возвращаются. </a:t>
            </a:r>
          </a:p>
          <a:p>
            <a:r>
              <a:rPr lang="ru-RU" baseline="0" dirty="0" smtClean="0"/>
              <a:t>На сегодняшний день каждый из вузов республики самостоятельно решает эту проблему посредством технологий профессиональной ориентации на этапе приёмной кампании. И как мы видим, с разным результатом. </a:t>
            </a:r>
          </a:p>
          <a:p>
            <a:r>
              <a:rPr lang="ru-RU" dirty="0" smtClean="0"/>
              <a:t>В прошлом году мы выдержали показатель по университету, но был в провале показатель по пединституту.</a:t>
            </a:r>
            <a:r>
              <a:rPr lang="ru-RU" baseline="0" dirty="0" smtClean="0"/>
              <a:t> </a:t>
            </a:r>
          </a:p>
          <a:p>
            <a:r>
              <a:rPr lang="ru-RU" dirty="0" smtClean="0"/>
              <a:t>В этом  году мы целенаправленно работали на привлечение абитуриентов с высокими баллами.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Мы ориентировались на 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обедителей и призеров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Молодежной республиканской  конференция «Шаг в будущее», Региональный этап Всероссийской предметной олимпиады школьников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 организовали Олимпиаду для школьников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«Покори университет!» и были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соорганизаторами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Межрегионального турнира учащихся лицеев и гимназий «Интеллектуальный марафон-2014»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 жюри преподаватели университета)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Отдельно хотелось бы поблагодарить за организацию данных мероприятий Министерство образования Республики Коми, </a:t>
            </a:r>
          </a:p>
          <a:p>
            <a:r>
              <a:rPr lang="ru-RU" dirty="0" smtClean="0"/>
              <a:t>На этапе приёма мы не принимали всех подряд, не смотря на желание поступления контрактников.</a:t>
            </a:r>
            <a:r>
              <a:rPr lang="ru-RU" baseline="0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Даже по итогам федерального мониторинга качества бюджетного приёма из 442 вузов мы имеем лидерство в России по результатам баллов</a:t>
            </a:r>
            <a:r>
              <a:rPr lang="ru-RU" baseline="0" dirty="0" smtClean="0"/>
              <a:t> ЕГЭ на отдельные направления. </a:t>
            </a:r>
          </a:p>
          <a:p>
            <a:r>
              <a:rPr lang="ru-RU" baseline="0" dirty="0" err="1" smtClean="0"/>
              <a:t>Справочно</a:t>
            </a:r>
            <a:r>
              <a:rPr lang="ru-RU" baseline="0" dirty="0" smtClean="0"/>
              <a:t>: </a:t>
            </a:r>
            <a:r>
              <a:rPr lang="ru-RU" dirty="0" smtClean="0"/>
              <a:t>Средний балл ЕГЭ поступивших в Сыктывкарский государственный университет по сравнению с прошлым годом увеличился. Наивысший средний балл, зафиксированный у абитуриентов классических вузов, -   86,3, наименьший - 51.  </a:t>
            </a:r>
            <a:br>
              <a:rPr lang="ru-RU" dirty="0" smtClean="0"/>
            </a:br>
            <a:r>
              <a:rPr lang="ru-RU" dirty="0" smtClean="0"/>
              <a:t>При этом по ряду направлений подготовки средний балл ЕГЭ абитуриентов </a:t>
            </a:r>
            <a:r>
              <a:rPr lang="ru-RU" dirty="0" err="1" smtClean="0"/>
              <a:t>СыктГУ</a:t>
            </a:r>
            <a:r>
              <a:rPr lang="ru-RU" dirty="0" smtClean="0"/>
              <a:t> выше, чем в других российских вузах.</a:t>
            </a:r>
            <a:br>
              <a:rPr lang="ru-RU" dirty="0" smtClean="0"/>
            </a:br>
            <a:r>
              <a:rPr lang="ru-RU" dirty="0" smtClean="0"/>
              <a:t>Это такие направления, как «Дизайн» (74,6 балла), «Журналистика» (74,1), «Лингвистика и иностранные языки» (75,8), «Международные отношения» (73), «Филология» (71,4), «Экономика» (70,2), «Юриспруденция» (74,8).</a:t>
            </a:r>
            <a:br>
              <a:rPr lang="ru-RU" dirty="0" smtClean="0"/>
            </a:br>
            <a:r>
              <a:rPr lang="ru-RU" dirty="0" smtClean="0"/>
              <a:t>По большинству направлений подготовки у нас отмечается положительная динамика. Например, средний балл абитуриентов-филологов выше по сравнению с прошлогодним на 8 пунктов. Важно также отметить, что по ряду стратегически важных направлений   - «Информатика», «Информационная безопасность», «Социальная работа», «Экология», «Туризм», - мы набрали более подготовленных студентов. Это позволяет говорить о том, что мы выпустим более квалифицированных специалистов. Хотя эксперты, проводившие мониторинг, говорят о снижении качества приема в вузы в этом году по сравнению с прошлым годом, мы отмечаем противоположную тенденцию. Качество приема в Сыктывкарский университет улучшилось, причем достаточно существенно.</a:t>
            </a:r>
            <a:r>
              <a:rPr lang="ru-RU" baseline="0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03B3-44C0-4244-A59A-CD0FBB2180B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39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0D22-CBF8-43B6-A990-0CEBB1D264D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Следующее направление совместных усилий вузов и Правительства -  это совместная  профессиональная ориентация молодежи, направленная на удовлетворение потребностей рынка труда как в разрезе муниципальных образований, так и в разрезе отраслей промышленности, социальной сферы.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в Республике Коми выстраивается обновленная модель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профориентационной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работы с обучающимися, основанная на стратегии развития Республики Коми и стратегиях развития каждого муниципального образования. Модель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профориентационного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поля должна основываться на  прогнозе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востребованности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профессий и специальностей в Республике Коми  на ближайшие 5-20 лет, с привлечением работодателей – заказчиком молодых квалифицированных специалистов. В данной модели ответственность за процесс профориентации молодого поколения республики  должна возлагаться на глав муниципальных образований – «идеологов» Концепции развития городов и районов Республики Коми.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этой связи в настоящее время назрела необходимость в повышении привлекательности обучения в Республике Коми и в формировании эффективной системы мотивации абитуриентов для обучения и дальнейшей успешной трудовой деятельности в республике .Ресурсное обеспечение проектного подхода к Профориентации основано на трех китах: краткосрочное и долгосрочное прогнозирование потребности Республики в квалифицированных кадрах – планирование карьеры со школьной скамьи- профессиональная ориентация школьников непосредственно под патронажем вуза и работодателя. В целях формирования обновленной модели профориентации в РК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СыктГУ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конце 2013 г. спроектировал Дорожную карту на ближайшие два года. Основными мероприятиями Дорожной карты по профориентации являются: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интерактивного проекта «Прогнозированная профориентация РК»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он-лайн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дорожные карты выпускников школ)- проект «Выбери себя», размещенный на сайте университета;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Изменение регламента целевого приема (с обязательным участием работодателей) и мерами социальной поддержки молодых специалистов на уровне республики;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Введение обязательных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профориентационных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занятий в 8, 9 и 11 классах в каждой школе с участием представителей вузов;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Открытие  профильных классов.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Профильные классы должны стать  площадкой для формирования профессионально ориентированных качественных абитуриентов с высоким баллом ЕГЭ для вузов Республики Коми. Вузы должны стать ресурсными центрами, в которых реализуются современные образовательные программы, инновационные технологии, направленные на развитие личности ребенка в интересах перспективной потребности работодателей. Открытие профильных классов должно соответствовать приоритетным направлениям развития науки и техники, а также стратегически важным направлениям развития Республики Коми.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0D22-CBF8-43B6-A990-0CEBB1D264D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0D22-CBF8-43B6-A990-0CEBB1D264D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16.png"/><Relationship Id="rId10" Type="http://schemas.openxmlformats.org/officeDocument/2006/relationships/diagramData" Target="../diagrams/data3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chart" Target="../charts/chart2.xml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0.wmf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8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212976"/>
            <a:ext cx="7772400" cy="871962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Направления содействия органов власти Республики Коми повышению эффективности деятельности вузов</a:t>
            </a:r>
            <a:br>
              <a:rPr lang="ru-R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548680"/>
            <a:ext cx="6858000" cy="990600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/>
          </a:p>
        </p:txBody>
      </p:sp>
      <p:pic>
        <p:nvPicPr>
          <p:cNvPr id="5" name="Рисунок 4" descr="265x200итог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520621"/>
            <a:ext cx="7272808" cy="1116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4941168"/>
            <a:ext cx="855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Ректор ФГБОУ ВПО «Сыктывкарский государственный университет»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М.Д. </a:t>
            </a:r>
            <a:r>
              <a:rPr lang="ru-RU" b="1" dirty="0" err="1" smtClean="0">
                <a:solidFill>
                  <a:srgbClr val="FF0000"/>
                </a:solidFill>
              </a:rPr>
              <a:t>Истиховская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7535"/>
            <a:ext cx="1731963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3316287" cy="279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64067546"/>
              </p:ext>
            </p:extLst>
          </p:nvPr>
        </p:nvGraphicFramePr>
        <p:xfrm>
          <a:off x="829468" y="260647"/>
          <a:ext cx="7846987" cy="752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318544"/>
            <a:ext cx="1731963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67" y="1012825"/>
            <a:ext cx="458470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2664296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316287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42" y="4221088"/>
            <a:ext cx="3997882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826" y="1521633"/>
            <a:ext cx="890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32573"/>
            <a:ext cx="890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97" y="2190010"/>
            <a:ext cx="890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18544"/>
            <a:ext cx="890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9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025">
            <a:off x="1960" y="1292307"/>
            <a:ext cx="3244611" cy="271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33527" y="-13780"/>
            <a:ext cx="9144000" cy="68438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60432" y="6093296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6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28995808"/>
              </p:ext>
            </p:extLst>
          </p:nvPr>
        </p:nvGraphicFramePr>
        <p:xfrm>
          <a:off x="0" y="260648"/>
          <a:ext cx="7998913" cy="124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23566909"/>
              </p:ext>
            </p:extLst>
          </p:nvPr>
        </p:nvGraphicFramePr>
        <p:xfrm>
          <a:off x="395536" y="1484784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932">
            <a:off x="5237611" y="4368490"/>
            <a:ext cx="1133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4934">
            <a:off x="17805" y="1669527"/>
            <a:ext cx="2861686" cy="190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939">
            <a:off x="6671736" y="620688"/>
            <a:ext cx="1938737" cy="144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1252">
            <a:off x="6659332" y="4216646"/>
            <a:ext cx="2170794" cy="143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7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pic>
        <p:nvPicPr>
          <p:cNvPr id="1026" name="Picture 2" descr="скрин"/>
          <p:cNvPicPr>
            <a:picLocks noChangeAspect="1" noChangeArrowheads="1"/>
          </p:cNvPicPr>
          <p:nvPr/>
        </p:nvPicPr>
        <p:blipFill>
          <a:blip r:embed="rId4" cstate="print"/>
          <a:srcRect t="7733" r="3168" b="45720"/>
          <a:stretch>
            <a:fillRect/>
          </a:stretch>
        </p:blipFill>
        <p:spPr bwMode="auto">
          <a:xfrm>
            <a:off x="611560" y="1124744"/>
            <a:ext cx="5472608" cy="23762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полоса син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32656"/>
            <a:ext cx="8064896" cy="114773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404664"/>
            <a:ext cx="79415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On-line </a:t>
            </a:r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проект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 Выбери себя»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0432" y="6093296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6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 l="14109" t="28172" r="16159" b="11782"/>
          <a:stretch>
            <a:fillRect/>
          </a:stretch>
        </p:blipFill>
        <p:spPr bwMode="auto">
          <a:xfrm>
            <a:off x="2627784" y="3429000"/>
            <a:ext cx="619042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http://www.syktsu.ru/r/strategic-partners/%D1%83%D0%BF%D1%80%D0%B0%D0%B2%D0%BB%D0%B5%D0%BD%D0%B8%D0%B5%20%D1%80%D0%BA%20%D0%BF%D0%BE%20%D0%B7%D0%B0%D0%BD%D1%8F%D1%82%D0%BE%D1%81%D1%82%D0%B8%20%D0%BD%D0%B0%D1%81%D0%B5%D0%BB%D0%B5%D0%BD%D0%B8%D1%8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340768"/>
            <a:ext cx="2113278" cy="1944216"/>
          </a:xfrm>
          <a:prstGeom prst="rect">
            <a:avLst/>
          </a:prstGeom>
          <a:noFill/>
        </p:spPr>
      </p:pic>
      <p:pic>
        <p:nvPicPr>
          <p:cNvPr id="12" name="Picture 8" descr="http://www.syktsu.ru/r/strategic-partners/%D0%BF%D1%80%D0%B0%D0%B2%D0%B8%D1%82%D0%B5%D0%BB%D1%8C%D1%81%D1%82%D0%B2%D0%BE%20%D1%80%D0%B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4221088"/>
            <a:ext cx="1107815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2806022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graphicFrame>
        <p:nvGraphicFramePr>
          <p:cNvPr id="4" name="Диаграмма 3" title="кекек"/>
          <p:cNvGraphicFramePr/>
          <p:nvPr>
            <p:extLst>
              <p:ext uri="{D42A27DB-BD31-4B8C-83A1-F6EECF244321}">
                <p14:modId xmlns:p14="http://schemas.microsoft.com/office/powerpoint/2010/main" val="1062063486"/>
              </p:ext>
            </p:extLst>
          </p:nvPr>
        </p:nvGraphicFramePr>
        <p:xfrm>
          <a:off x="431540" y="1232755"/>
          <a:ext cx="828092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07812589"/>
              </p:ext>
            </p:extLst>
          </p:nvPr>
        </p:nvGraphicFramePr>
        <p:xfrm>
          <a:off x="469863" y="332656"/>
          <a:ext cx="8204274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611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43869"/>
          </a:xfrm>
          <a:prstGeom prst="rect">
            <a:avLst/>
          </a:prstGeom>
        </p:spPr>
      </p:pic>
      <p:pic>
        <p:nvPicPr>
          <p:cNvPr id="7" name="Рисунок 6" descr="полоса син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32656"/>
            <a:ext cx="8064896" cy="114773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404664"/>
            <a:ext cx="79415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Кадровый резерв Новой республики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0432" y="6093296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6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89238963"/>
              </p:ext>
            </p:extLst>
          </p:nvPr>
        </p:nvGraphicFramePr>
        <p:xfrm>
          <a:off x="323528" y="1196752"/>
          <a:ext cx="843698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421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2604</TotalTime>
  <Words>723</Words>
  <Application>Microsoft Office PowerPoint</Application>
  <PresentationFormat>Экран (4:3)</PresentationFormat>
  <Paragraphs>56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Направления содействия органов власти Республики Коми повышению эффективности деятельности вузов  </vt:lpstr>
      <vt:lpstr>Презентация PowerPoint</vt:lpstr>
      <vt:lpstr> </vt:lpstr>
      <vt:lpstr> 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Козлова Юлия Витальевна</cp:lastModifiedBy>
  <cp:revision>133</cp:revision>
  <cp:lastPrinted>2014-11-26T08:51:37Z</cp:lastPrinted>
  <dcterms:created xsi:type="dcterms:W3CDTF">2014-08-26T09:02:34Z</dcterms:created>
  <dcterms:modified xsi:type="dcterms:W3CDTF">2014-11-27T06:48:52Z</dcterms:modified>
</cp:coreProperties>
</file>